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4"/>
  </p:sldMasterIdLst>
  <p:notesMasterIdLst>
    <p:notesMasterId r:id="rId45"/>
  </p:notesMasterIdLst>
  <p:handoutMasterIdLst>
    <p:handoutMasterId r:id="rId46"/>
  </p:handoutMasterIdLst>
  <p:sldIdLst>
    <p:sldId id="256" r:id="rId5"/>
    <p:sldId id="257" r:id="rId6"/>
    <p:sldId id="612" r:id="rId7"/>
    <p:sldId id="693" r:id="rId8"/>
    <p:sldId id="653" r:id="rId9"/>
    <p:sldId id="659" r:id="rId10"/>
    <p:sldId id="660" r:id="rId11"/>
    <p:sldId id="661" r:id="rId12"/>
    <p:sldId id="656" r:id="rId13"/>
    <p:sldId id="662" r:id="rId14"/>
    <p:sldId id="657" r:id="rId15"/>
    <p:sldId id="666" r:id="rId16"/>
    <p:sldId id="683" r:id="rId17"/>
    <p:sldId id="684" r:id="rId18"/>
    <p:sldId id="685" r:id="rId19"/>
    <p:sldId id="665" r:id="rId20"/>
    <p:sldId id="680" r:id="rId21"/>
    <p:sldId id="678" r:id="rId22"/>
    <p:sldId id="679" r:id="rId23"/>
    <p:sldId id="682" r:id="rId24"/>
    <p:sldId id="672" r:id="rId25"/>
    <p:sldId id="681" r:id="rId26"/>
    <p:sldId id="673" r:id="rId27"/>
    <p:sldId id="687" r:id="rId28"/>
    <p:sldId id="667" r:id="rId29"/>
    <p:sldId id="674" r:id="rId30"/>
    <p:sldId id="686" r:id="rId31"/>
    <p:sldId id="675" r:id="rId32"/>
    <p:sldId id="676" r:id="rId33"/>
    <p:sldId id="677" r:id="rId34"/>
    <p:sldId id="688" r:id="rId35"/>
    <p:sldId id="689" r:id="rId36"/>
    <p:sldId id="690" r:id="rId37"/>
    <p:sldId id="691" r:id="rId38"/>
    <p:sldId id="664" r:id="rId39"/>
    <p:sldId id="658" r:id="rId40"/>
    <p:sldId id="663" r:id="rId41"/>
    <p:sldId id="670" r:id="rId42"/>
    <p:sldId id="692" r:id="rId43"/>
    <p:sldId id="528" r:id="rId44"/>
  </p:sldIdLst>
  <p:sldSz cx="12192000" cy="6858000"/>
  <p:notesSz cx="7099300" cy="10234613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03DB47-BF12-A85B-D6E8-761C3CA8D04E}" name="Anastasia Founta" initials="AF" userId="S::anastasia.founta@itxpt.org::42556d6b-aa0d-443e-9059-020d25de27c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e.duquesn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6E7"/>
    <a:srgbClr val="D4D1AA"/>
    <a:srgbClr val="D4C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9BA3A6-93C8-904D-6006-2946D2426323}" v="16" dt="2023-03-28T10:10:12.532"/>
    <p1510:client id="{7BEDA84D-0E8F-1BBF-1D56-E83E7DCFDEBC}" v="2029" dt="2023-03-27T21:08:49.647"/>
    <p1510:client id="{D7A85B20-622F-4D39-9325-02FAB2C9F173}" v="11" vWet="13" dt="2023-03-27T20:16:08.453"/>
    <p1510:client id="{DD3E4F4E-0D08-9559-3DD9-A0E95619752C}" v="5" dt="2023-03-28T11:56:15.660"/>
    <p1510:client id="{DD988DF9-696B-84FD-753B-C0C6238603B2}" v="64" dt="2023-03-27T21:14:05.1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4A04CFF-D9B4-4316-5F12-057145F8D7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24D7CCF-0DE7-85EE-A6DA-E77A91AE8B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38" tIns="49519" rIns="99038" bIns="4951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11/09/2013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862CB9-1718-A243-FBE1-A9A78F34D0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9038" tIns="49519" rIns="99038" bIns="4951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6A33E6-019A-1D71-A26D-548D75DF3E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38" tIns="49519" rIns="99038" bIns="4951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B68E99B-2616-4448-918F-C77F43342E98}" type="slidenum">
              <a:rPr lang="fr-FR" altLang="fr-FR"/>
              <a:pPr>
                <a:defRPr/>
              </a:pPr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3C412BF-5008-AC5D-D92E-7F69E4565F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AFDB9A2-AC23-89DD-3860-3EE9DB436D3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38" tIns="49519" rIns="99038" bIns="4951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11/09/2013</a:t>
            </a:r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33FDC57A-4415-FD33-C042-E7B2C1089B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8" tIns="49519" rIns="99038" bIns="49519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1AA225A1-DDE4-A1B3-4B92-7AC467805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38" tIns="49519" rIns="99038" bIns="49519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07C553-09E0-DE54-E162-D76CA45B49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9038" tIns="49519" rIns="99038" bIns="4951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121F0D-8E10-BD2B-AE9F-A3F2B29969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38" tIns="49519" rIns="99038" bIns="4951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90C7969-93A7-40E9-8AE3-97E8E626EB21}" type="slidenum">
              <a:rPr lang="fr-FR" altLang="fr-FR"/>
              <a:pPr>
                <a:defRPr/>
              </a:pPr>
              <a:t>‹#›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C860D05D-F218-CFCA-D607-44BE1A84350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968501" y="5283200"/>
            <a:ext cx="9122833" cy="8826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595959"/>
              </a:buClr>
              <a:buSzPct val="130000"/>
              <a:buFont typeface="Wingdings" panose="05000000000000000000" pitchFamily="2" charset="2"/>
              <a:buNone/>
              <a:defRPr/>
            </a:pPr>
            <a:r>
              <a:rPr lang="fr-FR" altLang="fr-FR" sz="1600">
                <a:solidFill>
                  <a:schemeClr val="tx2"/>
                </a:solidFill>
              </a:rPr>
              <a:t>Normalisation transport </a:t>
            </a:r>
          </a:p>
          <a:p>
            <a:pPr algn="ctr" eaLnBrk="1" hangingPunct="1">
              <a:spcBef>
                <a:spcPct val="20000"/>
              </a:spcBef>
              <a:buClr>
                <a:srgbClr val="595959"/>
              </a:buClr>
              <a:buSzPct val="130000"/>
              <a:buFont typeface="Wingdings" panose="05000000000000000000" pitchFamily="2" charset="2"/>
              <a:buNone/>
              <a:defRPr/>
            </a:pPr>
            <a:r>
              <a:rPr lang="fr-FR" altLang="fr-FR" sz="1600">
                <a:solidFill>
                  <a:schemeClr val="tx2"/>
                </a:solidFill>
              </a:rPr>
              <a:t>Information voyageur</a:t>
            </a:r>
            <a:endParaRPr lang="en-US" altLang="fr-FR" sz="1600">
              <a:solidFill>
                <a:schemeClr val="tx2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7B9EF03-6B64-CBC9-169F-44A435209C19}"/>
              </a:ext>
            </a:extLst>
          </p:cNvPr>
          <p:cNvSpPr txBox="1">
            <a:spLocks/>
          </p:cNvSpPr>
          <p:nvPr userDrawn="1"/>
        </p:nvSpPr>
        <p:spPr>
          <a:xfrm>
            <a:off x="1968501" y="5003801"/>
            <a:ext cx="9122833" cy="441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30000"/>
              <a:buFont typeface="Wingdings" pitchFamily="2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13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13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130000"/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13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defRPr/>
            </a:pPr>
            <a:r>
              <a:rPr lang="fr-FR" sz="1400" i="1"/>
              <a:t>(christophe.duquesne@aurigetech.com)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59" y="4725145"/>
            <a:ext cx="9123496" cy="882119"/>
          </a:xfrm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2420889"/>
            <a:ext cx="9567135" cy="1793167"/>
          </a:xfrm>
          <a:effectLst/>
        </p:spPr>
        <p:txBody>
          <a:bodyPr/>
          <a:lstStyle>
            <a:lvl1pPr marL="182880" indent="0" algn="ctr">
              <a:buNone/>
              <a:defRPr sz="54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E630FF5-9AD6-0BBD-9D42-38389F213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/>
              <a:t>Mars 2023</a:t>
            </a:r>
            <a:endParaRPr lang="fr-BE" altLang="fr-FR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8589911-384B-C4BA-399B-DB996E156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4583782-9571-A45C-F9B3-520CEC95E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76561-1E11-4F16-BA9B-A3FFD816D1FE}" type="slidenum">
              <a:rPr lang="fr-BE" altLang="fr-FR"/>
              <a:pPr>
                <a:defRPr/>
              </a:pPr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4238267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F20A9-D112-18C0-7CAC-B66E0299F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/>
              <a:t>Mars 2023</a:t>
            </a:r>
            <a:endParaRPr lang="fr-BE" alt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9617B-32CA-02BC-673F-D86A07F4F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C7ABA-EF76-9AA8-6CAA-11802F0E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8FF79-84B0-4CA4-A6BA-A6545B55A7F5}" type="slidenum">
              <a:rPr lang="fr-BE" altLang="fr-FR"/>
              <a:pPr>
                <a:defRPr/>
              </a:pPr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2433818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68917-6C00-328B-BAC2-2B1DFCD9B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/>
              <a:t>Mars 2023</a:t>
            </a:r>
            <a:endParaRPr lang="fr-BE" alt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60CD9-CF83-E6D8-C6D2-FA077BCB7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52247-7E9B-5C41-1D1E-200F52899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D04080-9EF0-4EB4-8A31-AAE64AA26F52}" type="slidenum">
              <a:rPr lang="fr-BE" altLang="fr-FR"/>
              <a:pPr>
                <a:defRPr/>
              </a:pPr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2037030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728192" y="-27383"/>
            <a:ext cx="10032437" cy="578931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23392" y="1196752"/>
            <a:ext cx="10849205" cy="4824536"/>
          </a:xfrm>
        </p:spPr>
        <p:txBody>
          <a:bodyPr/>
          <a:lstStyle>
            <a:lvl2pPr marL="548640" indent="-182880">
              <a:buFont typeface="Arial" pitchFamily="34" charset="0"/>
              <a:buChar char="•"/>
              <a:defRPr/>
            </a:lvl2pPr>
            <a:lvl3pPr marL="822960" indent="-182880">
              <a:buSzPct val="90000"/>
              <a:buFont typeface="Wingdings" pitchFamily="2" charset="2"/>
              <a:buChar char="Ø"/>
              <a:defRPr/>
            </a:lvl3pPr>
            <a:lvl4pPr marL="1097280" indent="-182880">
              <a:buFont typeface="Wingdings" pitchFamily="2" charset="2"/>
              <a:buChar char="ü"/>
              <a:defRPr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6E6F56B-8822-E418-FDEF-160C10B69A9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/>
              <a:t>Mars 2023</a:t>
            </a:r>
            <a:endParaRPr lang="fr-BE" alt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BECA3E3-CECE-9B2A-D82B-2F4154980B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210A97-C16E-B812-1072-F9C0D5B3B1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E984B-C924-4D95-BED2-6417B0A245BA}" type="slidenum">
              <a:rPr lang="fr-BE" altLang="fr-FR"/>
              <a:pPr>
                <a:defRPr/>
              </a:pPr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2903754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l">
              <a:defRPr sz="4600" b="1" cap="none" baseline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26F8987-B71E-EE38-5E1E-318D143E7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/>
              <a:t>Mars 2023</a:t>
            </a:r>
            <a:endParaRPr lang="fr-BE" alt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1F55759-E91D-F9A2-3019-A3A008CBF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CF1045C-DD1A-F836-8A2D-4D8E7B845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B9D32-E74F-486E-9653-A40BF8187FF8}" type="slidenum">
              <a:rPr lang="fr-BE" altLang="fr-FR"/>
              <a:pPr>
                <a:defRPr/>
              </a:pPr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178841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>
            <a:lvl1pPr marL="228600" indent="-182880">
              <a:buClr>
                <a:schemeClr val="tx1">
                  <a:lumMod val="85000"/>
                  <a:lumOff val="15000"/>
                </a:schemeClr>
              </a:buClr>
              <a:buFont typeface="Wingdings" pitchFamily="2" charset="2"/>
              <a:buChar char="§"/>
              <a:defRPr/>
            </a:lvl1pPr>
            <a:lvl2pPr marL="548640" indent="-182880">
              <a:buClr>
                <a:schemeClr val="tx1">
                  <a:lumMod val="85000"/>
                  <a:lumOff val="15000"/>
                </a:schemeClr>
              </a:buClr>
              <a:buFont typeface="Wingdings" pitchFamily="2" charset="2"/>
              <a:buChar char="§"/>
              <a:defRPr/>
            </a:lvl2pPr>
            <a:lvl3pPr marL="822960" indent="-182880">
              <a:buClr>
                <a:schemeClr val="tx1">
                  <a:lumMod val="85000"/>
                  <a:lumOff val="15000"/>
                </a:schemeClr>
              </a:buClr>
              <a:buFont typeface="Wingdings" pitchFamily="2" charset="2"/>
              <a:buChar char="§"/>
              <a:defRPr/>
            </a:lvl3pPr>
            <a:lvl4pPr marL="1097280" indent="-182880">
              <a:buClr>
                <a:schemeClr val="tx1">
                  <a:lumMod val="85000"/>
                  <a:lumOff val="15000"/>
                </a:schemeClr>
              </a:buClr>
              <a:buFont typeface="Wingdings" pitchFamily="2" charset="2"/>
              <a:buChar char="§"/>
              <a:defRPr/>
            </a:lvl4pPr>
            <a:lvl5pPr marL="1389888" indent="-182880">
              <a:buClr>
                <a:schemeClr val="tx1">
                  <a:lumMod val="85000"/>
                  <a:lumOff val="15000"/>
                </a:schemeClr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>
            <a:lvl1pPr marL="228600" indent="-182880">
              <a:buClr>
                <a:schemeClr val="tx1">
                  <a:lumMod val="85000"/>
                  <a:lumOff val="15000"/>
                </a:schemeClr>
              </a:buClr>
              <a:buFont typeface="Wingdings" pitchFamily="2" charset="2"/>
              <a:buChar char="§"/>
              <a:defRPr/>
            </a:lvl1pPr>
            <a:lvl2pPr marL="548640" indent="-182880">
              <a:buClr>
                <a:schemeClr val="tx1">
                  <a:lumMod val="85000"/>
                  <a:lumOff val="15000"/>
                </a:schemeClr>
              </a:buClr>
              <a:buFont typeface="Wingdings" pitchFamily="2" charset="2"/>
              <a:buChar char="§"/>
              <a:defRPr/>
            </a:lvl2pPr>
            <a:lvl3pPr marL="822960" indent="-182880">
              <a:buClr>
                <a:schemeClr val="tx1">
                  <a:lumMod val="85000"/>
                  <a:lumOff val="15000"/>
                </a:schemeClr>
              </a:buClr>
              <a:buFont typeface="Wingdings" pitchFamily="2" charset="2"/>
              <a:buChar char="§"/>
              <a:defRPr/>
            </a:lvl3pPr>
            <a:lvl4pPr marL="1097280" indent="-182880">
              <a:buClr>
                <a:schemeClr val="tx1">
                  <a:lumMod val="85000"/>
                  <a:lumOff val="15000"/>
                </a:schemeClr>
              </a:buClr>
              <a:buFont typeface="Wingdings" pitchFamily="2" charset="2"/>
              <a:buChar char="§"/>
              <a:defRPr/>
            </a:lvl4pPr>
            <a:lvl5pPr marL="1389888" indent="-182880">
              <a:buClr>
                <a:schemeClr val="tx1">
                  <a:lumMod val="85000"/>
                  <a:lumOff val="15000"/>
                </a:schemeClr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0837BDD-9282-4CD1-2CE0-D05FA5DC1B9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/>
              <a:t>Mars 2023</a:t>
            </a:r>
            <a:endParaRPr lang="fr-BE" alt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8725196-F802-AE3C-E8B1-454F79983CC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E6F2B4-5A35-7FB5-2AC7-623411C2F48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88C8F9-CC91-4A40-9672-7832EAAD5EF5}" type="slidenum">
              <a:rPr lang="fr-BE" altLang="fr-FR"/>
              <a:pPr>
                <a:defRPr/>
              </a:pPr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2925561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23D4E2B-975A-3FBD-595F-89ED613BE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/>
              <a:t>Mars 2023</a:t>
            </a:r>
            <a:endParaRPr lang="fr-BE" alt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FC7B3D0-BEA3-5279-DA60-DCA78BEA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4A120F4-F68D-B036-4EB9-4A3C5268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EB26A-27D2-419F-AE14-EA3340EF5F10}" type="slidenum">
              <a:rPr lang="fr-BE" altLang="fr-FR"/>
              <a:pPr>
                <a:defRPr/>
              </a:pPr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46421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C5B33C4-CCD0-5F74-EA66-53FEDBCED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/>
              <a:t>Mars 2023</a:t>
            </a:r>
            <a:endParaRPr lang="fr-BE" altLang="fr-FR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27B507C-9F93-4749-82B6-2A3F83231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43927F1-E22D-3723-32A3-E7B1B97F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4B1E5-D8E6-4BEF-AF50-333651AD3E5D}" type="slidenum">
              <a:rPr lang="fr-BE" altLang="fr-FR"/>
              <a:pPr>
                <a:defRPr/>
              </a:pPr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1070464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47EC00D-4153-7446-3466-88D6A11F1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/>
              <a:t>Mars 2023</a:t>
            </a:r>
            <a:endParaRPr lang="fr-BE" alt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F2086F5-08CC-3A55-293B-F3E69DD6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C274AAE-9B04-30AB-21C1-6CC82CFAD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D11542-2253-4699-961C-851A1AEE40A3}" type="slidenum">
              <a:rPr lang="fr-BE" altLang="fr-FR"/>
              <a:pPr>
                <a:defRPr/>
              </a:pPr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2672815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/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BF4B87C-EC15-897E-2239-6EFB719CA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/>
              <a:t>Mars 2023</a:t>
            </a:r>
            <a:endParaRPr lang="fr-BE" alt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5BEF807-0E59-BC58-E7AB-C02DB8AE5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FDE32E2-0275-C56D-6B9D-F7C59E0B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BA1FA-74C3-46F1-A0D9-ADA77CC9DF66}" type="slidenum">
              <a:rPr lang="fr-BE" altLang="fr-FR"/>
              <a:pPr>
                <a:defRPr/>
              </a:pPr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349143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 rtlCol="0"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8D74682-7326-E7CB-4A23-9D14D6AC0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/>
              <a:t>Mars 2023</a:t>
            </a:r>
            <a:endParaRPr lang="fr-BE" altLang="fr-FR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359084D1-A525-ADC4-3063-F602F45A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B02AF38-369C-7FE2-AA63-DBD1450B3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CD435-EA7D-425F-903D-F45810C2BCB2}" type="slidenum">
              <a:rPr lang="fr-BE" altLang="fr-FR"/>
              <a:pPr>
                <a:defRPr/>
              </a:pPr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210754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accent1">
                <a:lumMod val="40000"/>
                <a:lumOff val="60000"/>
                <a:alpha val="1000"/>
              </a:schemeClr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219373-C352-D020-ECD7-5E9DAC6DE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834" y="4371975"/>
            <a:ext cx="8682567" cy="1143000"/>
          </a:xfrm>
          <a:prstGeom prst="rect">
            <a:avLst/>
          </a:prstGeom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fr-FR" altLang="fr-FR"/>
              <a:t>Modifiez le style du titre</a:t>
            </a:r>
            <a:endParaRPr lang="en-US" altLang="fr-FR"/>
          </a:p>
        </p:txBody>
      </p:sp>
      <p:sp>
        <p:nvSpPr>
          <p:cNvPr id="1030" name="Text Placeholder 2">
            <a:extLst>
              <a:ext uri="{FF2B5EF4-FFF2-40B4-BE49-F238E27FC236}">
                <a16:creationId xmlns:a16="http://schemas.microsoft.com/office/drawing/2014/main" id="{2733CC58-6628-8C21-4E17-707B03EE9B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524000" y="731839"/>
            <a:ext cx="85344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  <a:endParaRPr lang="en-US" alt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BBB9D-0BBB-A35D-3F28-B67233635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 b="1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r>
              <a:rPr lang="fr-FR" altLang="fr-FR"/>
              <a:t>Mars 2023</a:t>
            </a:r>
            <a:endParaRPr lang="fr-BE" alt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816E6-7FE0-0E6C-6D23-545058A64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1AC9F-D236-7687-DC8F-19AB4E0FB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D54C0E92-BC26-4A87-9E4E-8F6084A8604B}" type="slidenum">
              <a:rPr lang="fr-BE" altLang="fr-FR"/>
              <a:pPr>
                <a:defRPr/>
              </a:pPr>
              <a:t>‹#›</a:t>
            </a:fld>
            <a:endParaRPr lang="fr-BE" alt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174416-F7AB-B512-57B3-6D16BD6109AA}"/>
              </a:ext>
            </a:extLst>
          </p:cNvPr>
          <p:cNvSpPr/>
          <p:nvPr userDrawn="1"/>
        </p:nvSpPr>
        <p:spPr>
          <a:xfrm>
            <a:off x="0" y="0"/>
            <a:ext cx="12192000" cy="692150"/>
          </a:xfrm>
          <a:prstGeom prst="rect">
            <a:avLst/>
          </a:prstGeom>
          <a:gradFill>
            <a:gsLst>
              <a:gs pos="0">
                <a:srgbClr val="E6DCAC">
                  <a:alpha val="55000"/>
                </a:srgbClr>
              </a:gs>
              <a:gs pos="24000">
                <a:srgbClr val="C7AC4C">
                  <a:alpha val="70000"/>
                </a:srgbClr>
              </a:gs>
              <a:gs pos="100000">
                <a:srgbClr val="E6DCAC">
                  <a:alpha val="17000"/>
                </a:srgbClr>
              </a:gs>
            </a:gsLst>
            <a:lin ang="5400000" scaled="0"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1035" name="Image 13">
            <a:extLst>
              <a:ext uri="{FF2B5EF4-FFF2-40B4-BE49-F238E27FC236}">
                <a16:creationId xmlns:a16="http://schemas.microsoft.com/office/drawing/2014/main" id="{91F14E8C-D1EC-B40C-14BE-5D7FE0A3F98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5" y="55563"/>
            <a:ext cx="134355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966" r:id="rId1"/>
    <p:sldLayoutId id="2147485967" r:id="rId2"/>
    <p:sldLayoutId id="2147485968" r:id="rId3"/>
    <p:sldLayoutId id="2147485959" r:id="rId4"/>
    <p:sldLayoutId id="2147485960" r:id="rId5"/>
    <p:sldLayoutId id="2147485961" r:id="rId6"/>
    <p:sldLayoutId id="2147485962" r:id="rId7"/>
    <p:sldLayoutId id="2147485963" r:id="rId8"/>
    <p:sldLayoutId id="2147485969" r:id="rId9"/>
    <p:sldLayoutId id="2147485964" r:id="rId10"/>
    <p:sldLayoutId id="2147485965" r:id="rId11"/>
  </p:sldLayoutIdLst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anose="02040502050405020303" pitchFamily="18" charset="0"/>
        <a:defRPr sz="4600" b="1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anose="02040502050405020303" pitchFamily="18" charset="0"/>
        <a:defRPr sz="4600" b="1">
          <a:solidFill>
            <a:schemeClr val="tx1"/>
          </a:solidFill>
          <a:latin typeface="Trebuchet MS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anose="02040502050405020303" pitchFamily="18" charset="0"/>
        <a:defRPr sz="4600" b="1">
          <a:solidFill>
            <a:schemeClr val="tx1"/>
          </a:solidFill>
          <a:latin typeface="Trebuchet MS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anose="02040502050405020303" pitchFamily="18" charset="0"/>
        <a:defRPr sz="4600" b="1">
          <a:solidFill>
            <a:schemeClr val="tx1"/>
          </a:solidFill>
          <a:latin typeface="Trebuchet MS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anose="02040502050405020303" pitchFamily="18" charset="0"/>
        <a:defRPr sz="4600" b="1">
          <a:solidFill>
            <a:schemeClr val="tx1"/>
          </a:solidFill>
          <a:latin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563" algn="l" rtl="0" eaLnBrk="0" fontAlgn="base" hangingPunct="0">
        <a:spcBef>
          <a:spcPct val="20000"/>
        </a:spcBef>
        <a:spcAft>
          <a:spcPts val="300"/>
        </a:spcAft>
        <a:buClr>
          <a:srgbClr val="595959"/>
        </a:buClr>
        <a:buSzPct val="130000"/>
        <a:buFont typeface="Wingdings" panose="05000000000000000000" pitchFamily="2" charset="2"/>
        <a:buChar char="§"/>
        <a:defRPr sz="2200" kern="1200">
          <a:solidFill>
            <a:srgbClr val="404040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ts val="300"/>
        </a:spcAft>
        <a:buClr>
          <a:srgbClr val="595959"/>
        </a:buClr>
        <a:buSzPct val="130000"/>
        <a:buFont typeface="Wingdings" panose="05000000000000000000" pitchFamily="2" charset="2"/>
        <a:buChar char="§"/>
        <a:defRPr sz="2000" kern="1200">
          <a:solidFill>
            <a:srgbClr val="404040"/>
          </a:solidFill>
          <a:latin typeface="+mn-lt"/>
          <a:ea typeface="+mn-ea"/>
          <a:cs typeface="+mn-cs"/>
        </a:defRPr>
      </a:lvl2pPr>
      <a:lvl3pPr marL="822325" indent="-182563" algn="l" rtl="0" eaLnBrk="0" fontAlgn="base" hangingPunct="0">
        <a:spcBef>
          <a:spcPct val="20000"/>
        </a:spcBef>
        <a:spcAft>
          <a:spcPts val="300"/>
        </a:spcAft>
        <a:buClr>
          <a:srgbClr val="595959"/>
        </a:buClr>
        <a:buSzPct val="130000"/>
        <a:buFont typeface="Wingdings" panose="05000000000000000000" pitchFamily="2" charset="2"/>
        <a:buChar char="§"/>
        <a:defRPr kern="1200">
          <a:solidFill>
            <a:srgbClr val="404040"/>
          </a:solidFill>
          <a:latin typeface="+mn-lt"/>
          <a:ea typeface="+mn-ea"/>
          <a:cs typeface="+mn-cs"/>
        </a:defRPr>
      </a:lvl3pPr>
      <a:lvl4pPr marL="1096963" indent="-182563" algn="l" rtl="0" eaLnBrk="0" fontAlgn="base" hangingPunct="0">
        <a:spcBef>
          <a:spcPct val="20000"/>
        </a:spcBef>
        <a:spcAft>
          <a:spcPts val="300"/>
        </a:spcAft>
        <a:buClr>
          <a:srgbClr val="595959"/>
        </a:buClr>
        <a:buSzPct val="130000"/>
        <a:buFont typeface="Wingdings" panose="05000000000000000000" pitchFamily="2" charset="2"/>
        <a:buChar char="§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ct val="20000"/>
        </a:spcBef>
        <a:spcAft>
          <a:spcPts val="300"/>
        </a:spcAft>
        <a:buClr>
          <a:srgbClr val="595959"/>
        </a:buClr>
        <a:buSzPct val="130000"/>
        <a:buFont typeface="Wingdings" panose="05000000000000000000" pitchFamily="2" charset="2"/>
        <a:buChar char="§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5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7" Type="http://schemas.openxmlformats.org/officeDocument/2006/relationships/image" Target="../media/image9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61.xml"/><Relationship Id="rId7" Type="http://schemas.openxmlformats.org/officeDocument/2006/relationships/hyperlink" Target="https://github.com/TOMP-WG/TOMP-API/wiki" TargetMode="Externa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image" Target="../media/image11.jpe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79.xml"/><Relationship Id="rId7" Type="http://schemas.openxmlformats.org/officeDocument/2006/relationships/image" Target="../media/image12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9" Type="http://schemas.openxmlformats.org/officeDocument/2006/relationships/hyperlink" Target="https://www.linkedin.com/pulse/best-both-netex-tomp-api-edwin-van-den-belt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tags" Target="../tags/tag84.xml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tags" Target="../tags/tag83.xml"/><Relationship Id="rId16" Type="http://schemas.openxmlformats.org/officeDocument/2006/relationships/image" Target="../media/image23.svg"/><Relationship Id="rId1" Type="http://schemas.openxmlformats.org/officeDocument/2006/relationships/tags" Target="../tags/tag8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.svg"/><Relationship Id="rId5" Type="http://schemas.openxmlformats.org/officeDocument/2006/relationships/tags" Target="../tags/tag86.xml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tags" Target="../tags/tag85.xml"/><Relationship Id="rId9" Type="http://schemas.openxmlformats.org/officeDocument/2006/relationships/image" Target="../media/image16.svg"/><Relationship Id="rId1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7" Type="http://schemas.openxmlformats.org/officeDocument/2006/relationships/image" Target="../media/image24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1.xml"/><Relationship Id="rId4" Type="http://schemas.openxmlformats.org/officeDocument/2006/relationships/tags" Target="../tags/tag9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7" Type="http://schemas.openxmlformats.org/officeDocument/2006/relationships/image" Target="../media/image25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6.xml"/><Relationship Id="rId4" Type="http://schemas.openxmlformats.org/officeDocument/2006/relationships/tags" Target="../tags/tag9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7" Type="http://schemas.openxmlformats.org/officeDocument/2006/relationships/image" Target="../media/image26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1.xml"/><Relationship Id="rId4" Type="http://schemas.openxmlformats.org/officeDocument/2006/relationships/tags" Target="../tags/tag10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6.xml"/><Relationship Id="rId4" Type="http://schemas.openxmlformats.org/officeDocument/2006/relationships/tags" Target="../tags/tag10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7" Type="http://schemas.openxmlformats.org/officeDocument/2006/relationships/image" Target="../media/image28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13.xml"/><Relationship Id="rId7" Type="http://schemas.openxmlformats.org/officeDocument/2006/relationships/image" Target="../media/image29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5.xml"/><Relationship Id="rId4" Type="http://schemas.openxmlformats.org/officeDocument/2006/relationships/tags" Target="../tags/tag1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7" Type="http://schemas.openxmlformats.org/officeDocument/2006/relationships/image" Target="../media/image31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0.xml"/><Relationship Id="rId4" Type="http://schemas.openxmlformats.org/officeDocument/2006/relationships/tags" Target="../tags/tag1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23.xml"/><Relationship Id="rId7" Type="http://schemas.openxmlformats.org/officeDocument/2006/relationships/hyperlink" Target="https://github.com/TOMP-WG/TOMP-API/wiki/How-do-I-implement-a-public-transport-operator" TargetMode="Externa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5.xml"/><Relationship Id="rId4" Type="http://schemas.openxmlformats.org/officeDocument/2006/relationships/tags" Target="../tags/tag1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28.xml"/><Relationship Id="rId7" Type="http://schemas.openxmlformats.org/officeDocument/2006/relationships/image" Target="../media/image33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0.xml"/><Relationship Id="rId4" Type="http://schemas.openxmlformats.org/officeDocument/2006/relationships/tags" Target="../tags/tag1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5.xml"/><Relationship Id="rId4" Type="http://schemas.openxmlformats.org/officeDocument/2006/relationships/tags" Target="../tags/tag13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138.xml"/><Relationship Id="rId7" Type="http://schemas.openxmlformats.org/officeDocument/2006/relationships/image" Target="../media/image13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0.xml"/><Relationship Id="rId4" Type="http://schemas.openxmlformats.org/officeDocument/2006/relationships/tags" Target="../tags/tag13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7" Type="http://schemas.openxmlformats.org/officeDocument/2006/relationships/image" Target="../media/image37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4.xml"/><Relationship Id="rId4" Type="http://schemas.openxmlformats.org/officeDocument/2006/relationships/tags" Target="../tags/tag15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7" Type="http://schemas.openxmlformats.org/officeDocument/2006/relationships/image" Target="../media/image11.jpe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9.xml"/><Relationship Id="rId4" Type="http://schemas.openxmlformats.org/officeDocument/2006/relationships/tags" Target="../tags/tag15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4.xml"/><Relationship Id="rId4" Type="http://schemas.openxmlformats.org/officeDocument/2006/relationships/tags" Target="../tags/tag16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9.xml"/><Relationship Id="rId4" Type="http://schemas.openxmlformats.org/officeDocument/2006/relationships/tags" Target="../tags/tag16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4.xml"/><Relationship Id="rId4" Type="http://schemas.openxmlformats.org/officeDocument/2006/relationships/tags" Target="../tags/tag17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7" Type="http://schemas.openxmlformats.org/officeDocument/2006/relationships/hyperlink" Target="https://osdm.io/spec/getting-started" TargetMode="Externa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9.xml"/><Relationship Id="rId4" Type="http://schemas.openxmlformats.org/officeDocument/2006/relationships/tags" Target="../tags/tag17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maasglobal.github.io/maas-tsp-api/redoc.html#section/Updating-a-booking" TargetMode="External"/><Relationship Id="rId3" Type="http://schemas.openxmlformats.org/officeDocument/2006/relationships/tags" Target="../tags/tag182.xml"/><Relationship Id="rId7" Type="http://schemas.openxmlformats.org/officeDocument/2006/relationships/hyperlink" Target="https://github.com/maasglobal/maas-tsp-api/blob/master/specs/maas-v1-overall.svg" TargetMode="Externa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4.xml"/><Relationship Id="rId10" Type="http://schemas.openxmlformats.org/officeDocument/2006/relationships/image" Target="../media/image39.svg"/><Relationship Id="rId4" Type="http://schemas.openxmlformats.org/officeDocument/2006/relationships/tags" Target="../tags/tag183.xml"/><Relationship Id="rId9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transportdatamanagement.ch/de/standards/#standards-SKI" TargetMode="External"/><Relationship Id="rId13" Type="http://schemas.openxmlformats.org/officeDocument/2006/relationships/hyperlink" Target="https://whimapp.com/about-us/" TargetMode="External"/><Relationship Id="rId3" Type="http://schemas.openxmlformats.org/officeDocument/2006/relationships/tags" Target="../tags/tag187.xml"/><Relationship Id="rId7" Type="http://schemas.openxmlformats.org/officeDocument/2006/relationships/hyperlink" Target="https://samtrafiken.atlassian.net/wiki/spaces/BOB/overview" TargetMode="External"/><Relationship Id="rId12" Type="http://schemas.openxmlformats.org/officeDocument/2006/relationships/hyperlink" Target="https://www.nweurope.eu/media/12785/d63_api_standard_for_information.pdf" TargetMode="Externa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slideLayout" Target="../slideLayouts/slideLayout2.xml"/><Relationship Id="rId11" Type="http://schemas.openxmlformats.org/officeDocument/2006/relationships/hyperlink" Target="https://www.its.be/maas/technical-harmonisation/oslo" TargetMode="External"/><Relationship Id="rId5" Type="http://schemas.openxmlformats.org/officeDocument/2006/relationships/tags" Target="../tags/tag189.xml"/><Relationship Id="rId10" Type="http://schemas.openxmlformats.org/officeDocument/2006/relationships/hyperlink" Target="https://github.com/openTdataCH/ojpch/tree/main/doc/ojpfare2tomp_analysis" TargetMode="External"/><Relationship Id="rId4" Type="http://schemas.openxmlformats.org/officeDocument/2006/relationships/tags" Target="../tags/tag188.xml"/><Relationship Id="rId9" Type="http://schemas.openxmlformats.org/officeDocument/2006/relationships/hyperlink" Target="https://transportdatamanagement.ch/content/uploads/2023/01/TOMP-API-SKIProfil-0.5.pdf" TargetMode="External"/><Relationship Id="rId14" Type="http://schemas.openxmlformats.org/officeDocument/2006/relationships/hyperlink" Target="https://github.com/maasglobal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transportdatamanagement.ch/fr/standards/" TargetMode="External"/><Relationship Id="rId3" Type="http://schemas.openxmlformats.org/officeDocument/2006/relationships/tags" Target="../tags/tag192.xml"/><Relationship Id="rId7" Type="http://schemas.openxmlformats.org/officeDocument/2006/relationships/hyperlink" Target="https://www.linkedin.com/pulse/best-both-netex-tomp-api-edwin-van-den-belt/" TargetMode="Externa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9" Type="http://schemas.openxmlformats.org/officeDocument/2006/relationships/hyperlink" Target="https://skedgo.com/introducing-the-tomp-ap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99.xml"/><Relationship Id="rId4" Type="http://schemas.openxmlformats.org/officeDocument/2006/relationships/tags" Target="../tags/tag19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OMP-WG/TOMP-API" TargetMode="External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swaggerhub.com/apis/TOMP-API-WG/transport-operator_maas_provider_api/1.4.0" TargetMode="External"/><Relationship Id="rId3" Type="http://schemas.openxmlformats.org/officeDocument/2006/relationships/tags" Target="../tags/tag28.xml"/><Relationship Id="rId7" Type="http://schemas.openxmlformats.org/officeDocument/2006/relationships/hyperlink" Target="https://swagger.io/specification" TargetMode="Externa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5.xml"/><Relationship Id="rId7" Type="http://schemas.openxmlformats.org/officeDocument/2006/relationships/image" Target="../media/image5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7A1396-E3B5-6105-0F71-0A1DD90E7617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02567" y="1268761"/>
            <a:ext cx="7786867" cy="2873287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/>
              <a:t>Technical and </a:t>
            </a:r>
            <a:r>
              <a:rPr lang="fr-FR" err="1"/>
              <a:t>functional</a:t>
            </a:r>
            <a:r>
              <a:rPr lang="fr-FR"/>
              <a:t> </a:t>
            </a:r>
            <a:r>
              <a:rPr lang="fr-FR" err="1"/>
              <a:t>analysis</a:t>
            </a:r>
            <a:r>
              <a:rPr lang="fr-FR"/>
              <a:t> of </a:t>
            </a:r>
            <a:r>
              <a:rPr lang="en-US"/>
              <a:t>TOMP-API</a:t>
            </a:r>
            <a:br>
              <a:rPr lang="fr-FR"/>
            </a:br>
            <a:br>
              <a:rPr lang="fr-FR" sz="2400"/>
            </a:br>
            <a:r>
              <a:rPr lang="fr-FR" sz="3600"/>
              <a:t>Mars 2023</a:t>
            </a:r>
          </a:p>
        </p:txBody>
      </p:sp>
      <p:sp>
        <p:nvSpPr>
          <p:cNvPr id="8195" name="Espace réservé de la date 3">
            <a:extLst>
              <a:ext uri="{FF2B5EF4-FFF2-40B4-BE49-F238E27FC236}">
                <a16:creationId xmlns:a16="http://schemas.microsoft.com/office/drawing/2014/main" id="{1317409D-79A2-42BD-CED4-54A68DCC9810}"/>
              </a:ext>
            </a:extLst>
          </p:cNvPr>
          <p:cNvSpPr>
            <a:spLocks noGrp="1"/>
          </p:cNvSpPr>
          <p:nvPr>
            <p:ph type="dt" sz="quarter" idx="10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5F26C1-9292-BDE3-4EB6-5568A24D464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8197" name="Espace réservé du numéro de diapositive 5">
            <a:extLst>
              <a:ext uri="{FF2B5EF4-FFF2-40B4-BE49-F238E27FC236}">
                <a16:creationId xmlns:a16="http://schemas.microsoft.com/office/drawing/2014/main" id="{E01FE745-63D5-D5B3-5E87-3FB8AEF5937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5692E99-D902-46B9-BDBA-651080D68FAC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</a:t>
            </a:fld>
            <a:endParaRPr lang="fr-BE" altLang="fr-FR" sz="12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10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/>
              <a:t>Interaction diagramme </a:t>
            </a:r>
            <a:r>
              <a:rPr lang="fr-FR" altLang="fr-FR" sz="2400" b="1" err="1"/>
              <a:t>PlantUML</a:t>
            </a:r>
            <a:endParaRPr lang="fr-FR" altLang="fr-FR" sz="2400" b="1"/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4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753FFA-3E71-C6E1-F004-03BCB6FBB22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87488" y="1556792"/>
            <a:ext cx="9333878" cy="5110471"/>
          </a:xfrm>
          <a:prstGeom prst="rect">
            <a:avLst/>
          </a:prstGeom>
        </p:spPr>
      </p:pic>
      <p:sp>
        <p:nvSpPr>
          <p:cNvPr id="9" name="Titre 4">
            <a:extLst>
              <a:ext uri="{FF2B5EF4-FFF2-40B4-BE49-F238E27FC236}">
                <a16:creationId xmlns:a16="http://schemas.microsoft.com/office/drawing/2014/main" id="{9087534F-9DF0-7251-B568-94F52C911AA2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1880592" y="125017"/>
            <a:ext cx="10032437" cy="578931"/>
          </a:xfrm>
          <a:prstGeom prst="rect">
            <a:avLst/>
          </a:prstGeom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TOMP-API </a:t>
            </a:r>
            <a:r>
              <a:rPr lang="fr-FR" sz="3600" err="1"/>
              <a:t>Presntation</a:t>
            </a:r>
          </a:p>
        </p:txBody>
      </p:sp>
    </p:spTree>
    <p:extLst>
      <p:ext uri="{BB962C8B-B14F-4D97-AF65-F5344CB8AC3E}">
        <p14:creationId xmlns:p14="http://schemas.microsoft.com/office/powerpoint/2010/main" val="2173521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11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Documentation</a:t>
            </a:r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/>
              <a:t>Le YAML est « auto documenté »</a:t>
            </a:r>
            <a:endParaRPr lang="en-US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fr-FR" sz="1600"/>
              <a:t>But </a:t>
            </a:r>
            <a:r>
              <a:rPr lang="fr-FR" sz="1600" err="1"/>
              <a:t>this</a:t>
            </a:r>
            <a:r>
              <a:rPr lang="fr-FR" sz="1600"/>
              <a:t> </a:t>
            </a:r>
            <a:r>
              <a:rPr lang="fr-FR" sz="1600" err="1"/>
              <a:t>is</a:t>
            </a:r>
            <a:r>
              <a:rPr lang="fr-FR" sz="1600"/>
              <a:t> not </a:t>
            </a:r>
            <a:r>
              <a:rPr lang="fr-FR" sz="1600" err="1"/>
              <a:t>enough</a:t>
            </a:r>
            <a:r>
              <a:rPr lang="fr-FR" sz="1600"/>
              <a:t> to </a:t>
            </a:r>
            <a:r>
              <a:rPr lang="fr-FR" sz="1600" err="1"/>
              <a:t>answer</a:t>
            </a:r>
            <a:r>
              <a:rPr lang="fr-FR" sz="1600"/>
              <a:t> all the questions (API documentation, no model or interaction</a:t>
            </a:r>
            <a:r>
              <a:rPr lang="fr-FR" sz="1600">
                <a:ea typeface="+mn-lt"/>
                <a:cs typeface="+mn-lt"/>
              </a:rPr>
              <a:t>)</a:t>
            </a:r>
            <a:endParaRPr lang="fr-FR" sz="1600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en" sz="1600"/>
              <a:t>But this is not enough to answer all questions (API documentation, no model or interaction)</a:t>
            </a:r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en" sz="1600"/>
              <a:t>It also gives a very low level of vision which sometimes lacks a bit of hindsight.</a:t>
            </a:r>
            <a:endParaRPr lang="fr-FR" altLang="fr-FR" sz="2200" b="1"/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EF3732-5936-29A9-1A6F-66AAA8588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5914" y="2642382"/>
            <a:ext cx="5256584" cy="38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90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12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Documentation</a:t>
            </a:r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563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>
                <a:hlinkClick r:id="rId7"/>
              </a:rPr>
              <a:t>https://github.com/TOMP-WG/TOMP-API/wiki</a:t>
            </a:r>
            <a:endParaRPr lang="fr-FR" altLang="fr-FR" sz="2200"/>
          </a:p>
          <a:p>
            <a:pPr marL="501650" lvl="2" indent="-182563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708CD29-F7AC-C1FE-9F90-F777C81997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850" y="1425870"/>
            <a:ext cx="4558980" cy="538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13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Services TOMP</a:t>
            </a:r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563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/>
              <a:t>Services</a:t>
            </a:r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1D5D87E-460D-54E9-925B-289E425E8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" t="10815" r="33876"/>
          <a:stretch/>
        </p:blipFill>
        <p:spPr bwMode="auto">
          <a:xfrm>
            <a:off x="3359696" y="1326655"/>
            <a:ext cx="6696744" cy="533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F5398F5-123D-25BA-ED38-39CE90DDBE0D}"/>
              </a:ext>
            </a:extLst>
          </p:cNvPr>
          <p:cNvSpPr txBox="1"/>
          <p:nvPr/>
        </p:nvSpPr>
        <p:spPr>
          <a:xfrm>
            <a:off x="3359696" y="5876924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Source </a:t>
            </a:r>
            <a:r>
              <a:rPr lang="en-US" altLang="fr-FR" sz="1800" b="1" i="1" err="1"/>
              <a:t>Skedo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84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14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Services TOMP</a:t>
            </a:r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4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88E370-DD76-A4A9-0DF1-C499FE3B4614}"/>
              </a:ext>
            </a:extLst>
          </p:cNvPr>
          <p:cNvSpPr/>
          <p:nvPr/>
        </p:nvSpPr>
        <p:spPr>
          <a:xfrm>
            <a:off x="683441" y="922432"/>
            <a:ext cx="2089501" cy="2135786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Operator</a:t>
            </a: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Information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C4E505-36A0-0F72-F164-93A5686292E9}"/>
              </a:ext>
            </a:extLst>
          </p:cNvPr>
          <p:cNvSpPr/>
          <p:nvPr/>
        </p:nvSpPr>
        <p:spPr>
          <a:xfrm>
            <a:off x="683440" y="3257512"/>
            <a:ext cx="2089501" cy="67704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15E0A2-D55D-206D-F13D-3B1B533632F6}"/>
              </a:ext>
            </a:extLst>
          </p:cNvPr>
          <p:cNvSpPr/>
          <p:nvPr/>
        </p:nvSpPr>
        <p:spPr>
          <a:xfrm>
            <a:off x="683440" y="4224460"/>
            <a:ext cx="2089501" cy="1968249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Booking</a:t>
            </a: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7EAEC69-02E6-6B5D-2D03-4B61D0494627}"/>
              </a:ext>
            </a:extLst>
          </p:cNvPr>
          <p:cNvSpPr/>
          <p:nvPr/>
        </p:nvSpPr>
        <p:spPr>
          <a:xfrm>
            <a:off x="2854655" y="3257512"/>
            <a:ext cx="2221798" cy="198444"/>
          </a:xfrm>
          <a:prstGeom prst="round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 /planning/</a:t>
            </a:r>
            <a:r>
              <a:rPr kumimoji="0" lang="fr-FR" sz="1600" b="1" i="1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inquiries</a:t>
            </a:r>
            <a:r>
              <a:rPr kumimoji="0" lang="fr-FR" sz="16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2866E56-BBF8-2C4B-9824-9162086DABF8}"/>
              </a:ext>
            </a:extLst>
          </p:cNvPr>
          <p:cNvSpPr txBox="1"/>
          <p:nvPr/>
        </p:nvSpPr>
        <p:spPr>
          <a:xfrm>
            <a:off x="5076453" y="3197533"/>
            <a:ext cx="6601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>
                <a:solidFill>
                  <a:prstClr val="black"/>
                </a:solidFill>
                <a:latin typeface="Calibri" panose="020F0502020204030204"/>
                <a:cs typeface="+mn-cs"/>
              </a:rPr>
              <a:t>Returns </a:t>
            </a:r>
            <a:r>
              <a:rPr lang="en-US" sz="1400" b="1">
                <a:solidFill>
                  <a:prstClr val="black"/>
                </a:solidFill>
                <a:latin typeface="Calibri" panose="020F0502020204030204"/>
                <a:cs typeface="+mn-cs"/>
              </a:rPr>
              <a:t>informative</a:t>
            </a:r>
            <a:r>
              <a:rPr lang="en-US" sz="1400">
                <a:solidFill>
                  <a:prstClr val="black"/>
                </a:solidFill>
                <a:latin typeface="Calibri" panose="020F0502020204030204"/>
                <a:cs typeface="+mn-cs"/>
              </a:rPr>
              <a:t> options for the given travel plan </a:t>
            </a:r>
            <a:r>
              <a:rPr lang="en-US" sz="1400" i="1">
                <a:solidFill>
                  <a:srgbClr val="FF0000"/>
                </a:solidFill>
                <a:latin typeface="Calibri" panose="020F0502020204030204"/>
                <a:cs typeface="+mn-cs"/>
              </a:rPr>
              <a:t>(for O/D)</a:t>
            </a:r>
            <a:r>
              <a:rPr lang="en-US" sz="140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DB018992-8B20-37AC-4D71-C1152B28771F}"/>
              </a:ext>
            </a:extLst>
          </p:cNvPr>
          <p:cNvSpPr/>
          <p:nvPr/>
        </p:nvSpPr>
        <p:spPr>
          <a:xfrm>
            <a:off x="2854655" y="3496812"/>
            <a:ext cx="2221798" cy="198444"/>
          </a:xfrm>
          <a:prstGeom prst="round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 /planning/</a:t>
            </a:r>
            <a:r>
              <a:rPr kumimoji="0" lang="fr-FR" sz="1600" b="1" i="1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offers</a:t>
            </a:r>
            <a:r>
              <a:rPr kumimoji="0" lang="fr-FR" sz="16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2380BFE-59DD-0ADF-F447-9762E8AB7BA8}"/>
              </a:ext>
            </a:extLst>
          </p:cNvPr>
          <p:cNvSpPr txBox="1"/>
          <p:nvPr/>
        </p:nvSpPr>
        <p:spPr>
          <a:xfrm>
            <a:off x="5076453" y="3454111"/>
            <a:ext cx="6601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>
                <a:solidFill>
                  <a:prstClr val="black"/>
                </a:solidFill>
                <a:latin typeface="Calibri" panose="020F0502020204030204"/>
                <a:cs typeface="+mn-cs"/>
              </a:rPr>
              <a:t>Returns </a:t>
            </a:r>
            <a:r>
              <a:rPr lang="en-US" sz="1400" b="1">
                <a:solidFill>
                  <a:prstClr val="black"/>
                </a:solidFill>
                <a:latin typeface="Calibri" panose="020F0502020204030204"/>
                <a:cs typeface="+mn-cs"/>
              </a:rPr>
              <a:t>bookable</a:t>
            </a:r>
            <a:r>
              <a:rPr lang="en-US" sz="1400">
                <a:solidFill>
                  <a:prstClr val="black"/>
                </a:solidFill>
                <a:latin typeface="Calibri" panose="020F0502020204030204"/>
                <a:cs typeface="+mn-cs"/>
              </a:rPr>
              <a:t> offers for the given travel plan. 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D48A551-D7C4-5E8D-F6FE-A00B079513DA}"/>
              </a:ext>
            </a:extLst>
          </p:cNvPr>
          <p:cNvSpPr/>
          <p:nvPr/>
        </p:nvSpPr>
        <p:spPr>
          <a:xfrm>
            <a:off x="2854654" y="3761888"/>
            <a:ext cx="2259969" cy="191254"/>
          </a:xfrm>
          <a:prstGeom prst="round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 /</a:t>
            </a:r>
            <a:r>
              <a:rPr kumimoji="0" lang="fr-FR" sz="1600" b="0" i="1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bookings</a:t>
            </a:r>
            <a:r>
              <a:rPr kumimoji="0" lang="fr-FR" sz="16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fr-FR" sz="1600" b="1" i="1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one-stop</a:t>
            </a:r>
            <a:endParaRPr kumimoji="0" lang="fr-FR" sz="1600" b="1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DECFDBB-8620-3D7A-EBE4-53F860AC2537}"/>
              </a:ext>
            </a:extLst>
          </p:cNvPr>
          <p:cNvSpPr txBox="1"/>
          <p:nvPr/>
        </p:nvSpPr>
        <p:spPr>
          <a:xfrm>
            <a:off x="5076453" y="3707221"/>
            <a:ext cx="6601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>
                <a:solidFill>
                  <a:prstClr val="black"/>
                </a:solidFill>
                <a:latin typeface="Calibri" panose="020F0502020204030204"/>
                <a:cs typeface="+mn-cs"/>
              </a:rPr>
              <a:t>Returns </a:t>
            </a:r>
            <a:r>
              <a:rPr lang="en-US" sz="1400" b="1">
                <a:solidFill>
                  <a:prstClr val="black"/>
                </a:solidFill>
                <a:latin typeface="Calibri" panose="020F0502020204030204"/>
                <a:cs typeface="+mn-cs"/>
              </a:rPr>
              <a:t>bookable</a:t>
            </a:r>
            <a:r>
              <a:rPr lang="en-US" sz="1400">
                <a:solidFill>
                  <a:prstClr val="black"/>
                </a:solidFill>
                <a:latin typeface="Calibri" panose="020F0502020204030204"/>
                <a:cs typeface="+mn-cs"/>
              </a:rPr>
              <a:t> offers for the given travel plan. 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F371EA0F-0786-7BC8-940D-9977E8A25B7E}"/>
              </a:ext>
            </a:extLst>
          </p:cNvPr>
          <p:cNvSpPr/>
          <p:nvPr/>
        </p:nvSpPr>
        <p:spPr>
          <a:xfrm>
            <a:off x="2854655" y="4237291"/>
            <a:ext cx="2221798" cy="198444"/>
          </a:xfrm>
          <a:prstGeom prst="round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 /</a:t>
            </a:r>
            <a:r>
              <a:rPr kumimoji="0" lang="fr-FR" sz="1600" b="1" i="1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bookings</a:t>
            </a:r>
            <a:endParaRPr kumimoji="0" lang="fr-FR" sz="1600" b="1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E303AB53-5F76-D51F-EA26-B313903CF4FE}"/>
              </a:ext>
            </a:extLst>
          </p:cNvPr>
          <p:cNvSpPr/>
          <p:nvPr/>
        </p:nvSpPr>
        <p:spPr>
          <a:xfrm>
            <a:off x="2854654" y="4490401"/>
            <a:ext cx="2491463" cy="198444"/>
          </a:xfrm>
          <a:prstGeom prst="round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 /</a:t>
            </a:r>
            <a:r>
              <a:rPr kumimoji="0" lang="fr-FR" sz="1600" b="0" i="1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bookings</a:t>
            </a:r>
            <a:r>
              <a:rPr kumimoji="0" lang="fr-FR" sz="16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/{id}/</a:t>
            </a:r>
            <a:r>
              <a:rPr kumimoji="0" lang="fr-FR" sz="1600" b="1" i="1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events</a:t>
            </a:r>
            <a:endParaRPr kumimoji="0" lang="fr-FR" sz="1600" b="1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C8B33C75-1D3B-85C2-1134-70ED93ED3719}"/>
              </a:ext>
            </a:extLst>
          </p:cNvPr>
          <p:cNvSpPr/>
          <p:nvPr/>
        </p:nvSpPr>
        <p:spPr>
          <a:xfrm>
            <a:off x="2854655" y="4748436"/>
            <a:ext cx="2221798" cy="198444"/>
          </a:xfrm>
          <a:prstGeom prst="round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</a:t>
            </a:r>
            <a:r>
              <a:rPr kumimoji="0" lang="fr-FR" sz="16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</a:t>
            </a:r>
            <a:r>
              <a:rPr kumimoji="0" lang="fr-FR" sz="1600" b="0" i="1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bookings</a:t>
            </a:r>
            <a:r>
              <a:rPr kumimoji="0" lang="fr-FR" sz="16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/{id}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6B90F272-21C1-5D86-09A3-AA29A3E4F9C7}"/>
              </a:ext>
            </a:extLst>
          </p:cNvPr>
          <p:cNvSpPr/>
          <p:nvPr/>
        </p:nvSpPr>
        <p:spPr>
          <a:xfrm>
            <a:off x="2854655" y="922431"/>
            <a:ext cx="8973286" cy="2135787"/>
          </a:xfrm>
          <a:prstGeom prst="round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</a:t>
            </a: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(all)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/operator/ping		This is a 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healthcheck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endpoint to see if the TO is up and running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/operator/meta		Describes the running implementations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/operator/stations		Describes all available stations =&gt; 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NeTEx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/operator/available-assets	Returns a list of available assets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(note: 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peu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clair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pour transport public) =&gt; 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NeTEx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/operator/alerts		informs customers about changes outside of normal operations =&gt; SIRI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/operator/operating-calendar	describes the operating calendar for a system (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issu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GBFS) =&gt; 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NeTEx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/operator/operating-hours	describes the system hours of operation (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issu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GBFS) =&gt; 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NeTEx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/operator/information		 Describes the system (operator, location, URLs, contact info…) =&gt; 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NeTEx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/operator/pricing-plans		 Describes pricing of systems or assets [from GBFS] =&gt; 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NeTEx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/operator/regions		 describes regions for a system that is broken up by region =&gt; 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NeTEx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C7906243-197F-EC78-AD8D-BCCDCB68158E}"/>
              </a:ext>
            </a:extLst>
          </p:cNvPr>
          <p:cNvSpPr/>
          <p:nvPr/>
        </p:nvSpPr>
        <p:spPr>
          <a:xfrm>
            <a:off x="2854654" y="5001546"/>
            <a:ext cx="8973286" cy="1191163"/>
          </a:xfrm>
          <a:prstGeom prst="round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Optional: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get/bookings		Returns bookings that has been created earlier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put/bookings/{id}		Adjust the parameters of the booking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post/bookings/{id}/subscription	Subscribe to a specific booking (=leg &amp; (type of) asset).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delete/bookings/{id}/subscription	Delete subscription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BCFC5FF-C5F6-F906-2E4E-6D8F5FA7DFCE}"/>
              </a:ext>
            </a:extLst>
          </p:cNvPr>
          <p:cNvSpPr txBox="1"/>
          <p:nvPr/>
        </p:nvSpPr>
        <p:spPr>
          <a:xfrm>
            <a:off x="661490" y="2791996"/>
            <a:ext cx="1476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>
                <a:solidFill>
                  <a:schemeClr val="bg1">
                    <a:lumMod val="50000"/>
                  </a:schemeClr>
                </a:solidFill>
              </a:rPr>
              <a:t>Note: </a:t>
            </a:r>
            <a:r>
              <a:rPr lang="fr-FR" sz="1200" i="1" err="1">
                <a:solidFill>
                  <a:schemeClr val="bg1">
                    <a:lumMod val="50000"/>
                  </a:schemeClr>
                </a:solidFill>
              </a:rPr>
              <a:t>NeTEx</a:t>
            </a:r>
            <a:r>
              <a:rPr lang="fr-FR" sz="1200" i="1">
                <a:solidFill>
                  <a:schemeClr val="bg1">
                    <a:lumMod val="50000"/>
                  </a:schemeClr>
                </a:solidFill>
              </a:rPr>
              <a:t> scope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AB4DD4B-73B3-65D3-5BA5-4782E5C1559F}"/>
              </a:ext>
            </a:extLst>
          </p:cNvPr>
          <p:cNvSpPr txBox="1"/>
          <p:nvPr/>
        </p:nvSpPr>
        <p:spPr>
          <a:xfrm>
            <a:off x="643805" y="3707221"/>
            <a:ext cx="1302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>
                <a:solidFill>
                  <a:schemeClr val="bg1">
                    <a:lumMod val="50000"/>
                  </a:schemeClr>
                </a:solidFill>
              </a:rPr>
              <a:t>Note: OJP scope</a:t>
            </a:r>
          </a:p>
        </p:txBody>
      </p:sp>
    </p:spTree>
    <p:extLst>
      <p:ext uri="{BB962C8B-B14F-4D97-AF65-F5344CB8AC3E}">
        <p14:creationId xmlns:p14="http://schemas.microsoft.com/office/powerpoint/2010/main" val="2857620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Les Services TOMP</a:t>
            </a:r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4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11A831-1D76-C8ED-3FCC-2A08FD17B5DE}"/>
              </a:ext>
            </a:extLst>
          </p:cNvPr>
          <p:cNvSpPr/>
          <p:nvPr/>
        </p:nvSpPr>
        <p:spPr>
          <a:xfrm>
            <a:off x="684826" y="1614591"/>
            <a:ext cx="2089501" cy="2178047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Trip </a:t>
            </a:r>
            <a:r>
              <a:rPr kumimoji="0" lang="fr-FR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Execution</a:t>
            </a: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224585-CA2F-DC59-A81C-8274BC8234AA}"/>
              </a:ext>
            </a:extLst>
          </p:cNvPr>
          <p:cNvSpPr/>
          <p:nvPr/>
        </p:nvSpPr>
        <p:spPr>
          <a:xfrm>
            <a:off x="684825" y="4337023"/>
            <a:ext cx="2089501" cy="67704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C91738-F50F-0FF4-12A9-131BE03811DC}"/>
              </a:ext>
            </a:extLst>
          </p:cNvPr>
          <p:cNvSpPr/>
          <p:nvPr/>
        </p:nvSpPr>
        <p:spPr>
          <a:xfrm>
            <a:off x="684824" y="5184367"/>
            <a:ext cx="2089501" cy="677045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Payment</a:t>
            </a: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177A71C-B6CC-60E4-1798-7436DAB68E70}"/>
              </a:ext>
            </a:extLst>
          </p:cNvPr>
          <p:cNvSpPr/>
          <p:nvPr/>
        </p:nvSpPr>
        <p:spPr>
          <a:xfrm>
            <a:off x="2823246" y="1614905"/>
            <a:ext cx="9176796" cy="2135787"/>
          </a:xfrm>
          <a:prstGeom prst="round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</a:t>
            </a: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/legs/{id}/</a:t>
            </a:r>
            <a:r>
              <a:rPr kumimoji="0" lang="fr-FR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available</a:t>
            </a: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-assets		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 a list of available assets for the given leg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(Ticket 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course..?)</a:t>
            </a:r>
            <a:endParaRPr kumimoji="0" lang="fr-FR" sz="1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</a:t>
            </a: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/legs/{id}			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Retrieves the latest summary of the leg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=&gt; OJP</a:t>
            </a:r>
            <a:endParaRPr kumimoji="0" lang="fr-FR" sz="1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put /legs/{id}			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Updates the leg with new information (from TO…)</a:t>
            </a:r>
            <a:endParaRPr kumimoji="0" lang="fr-FR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 /legs/{id}/</a:t>
            </a:r>
            <a:r>
              <a:rPr kumimoji="0" lang="fr-FR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ancillaries</a:t>
            </a: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/{</a:t>
            </a:r>
            <a:r>
              <a:rPr kumimoji="0" lang="fr-FR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</a:t>
            </a: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}/{</a:t>
            </a:r>
            <a:r>
              <a:rPr kumimoji="0" lang="fr-FR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	A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new ancillary is added to the leg.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=&gt; 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NeTEx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/SIRI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(ancillary=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equipement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?)</a:t>
            </a:r>
            <a:endParaRPr kumimoji="0" lang="fr-FR" sz="1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delete</a:t>
            </a: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/legs/{id}/</a:t>
            </a:r>
            <a:r>
              <a:rPr kumimoji="0" lang="fr-FR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ancillaries</a:t>
            </a: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/{</a:t>
            </a:r>
            <a:r>
              <a:rPr kumimoji="0" lang="fr-FR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</a:t>
            </a: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}/{</a:t>
            </a:r>
            <a:r>
              <a:rPr kumimoji="0" lang="fr-FR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	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ancillary (or amount) is removed to the leg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=&gt; SIRI</a:t>
            </a:r>
            <a:endParaRPr kumimoji="0" lang="fr-FR" sz="1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post/legs/{id}/</a:t>
            </a:r>
            <a:r>
              <a:rPr kumimoji="0" lang="fr-FR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events</a:t>
            </a: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Alter the state of a leg (ASSIGN_ASSET, TIME_POSTPONE, FINISH, etc.)</a:t>
            </a:r>
            <a:endParaRPr kumimoji="0" lang="fr-FR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</a:t>
            </a: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/legs/{id}/</a:t>
            </a:r>
            <a:r>
              <a:rPr kumimoji="0" lang="fr-FR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progress</a:t>
            </a: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Monitors the current location of the asset and duration &amp; distance of the leg </a:t>
            </a: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(TO)</a:t>
            </a:r>
            <a:endParaRPr kumimoji="0" lang="fr-FR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post/legs/{id}/</a:t>
            </a:r>
            <a:r>
              <a:rPr kumimoji="0" lang="fr-FR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progress</a:t>
            </a: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Monitors the current location of the asset and duration &amp; distance of the leg</a:t>
            </a:r>
            <a:r>
              <a:rPr kumimoji="0" lang="en-US" sz="1050" b="0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(MP)</a:t>
            </a:r>
            <a:endParaRPr kumimoji="0" lang="fr-FR" sz="1400" b="0" i="1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post/legs/{id}/confirmation	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TO can request confirmation for certain actions from the MP. </a:t>
            </a: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({id}=leg)</a:t>
            </a:r>
            <a:endParaRPr kumimoji="0" lang="fr-FR" sz="14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CF0C6F2-C98D-3071-1988-E88EA328BB17}"/>
              </a:ext>
            </a:extLst>
          </p:cNvPr>
          <p:cNvSpPr/>
          <p:nvPr/>
        </p:nvSpPr>
        <p:spPr>
          <a:xfrm>
            <a:off x="2870744" y="4337023"/>
            <a:ext cx="5868586" cy="677045"/>
          </a:xfrm>
          <a:prstGeom prst="round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post/support/	Creates a request for support from end user via MP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get/support/{id}/status	Gets the status report of the support request. </a:t>
            </a:r>
            <a:endParaRPr kumimoji="0" lang="fr-FR" sz="14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A6210ECC-001D-A0B7-32F0-A030B4CDCCEC}"/>
              </a:ext>
            </a:extLst>
          </p:cNvPr>
          <p:cNvSpPr/>
          <p:nvPr/>
        </p:nvSpPr>
        <p:spPr>
          <a:xfrm>
            <a:off x="2870742" y="5184366"/>
            <a:ext cx="8903617" cy="677045"/>
          </a:xfrm>
          <a:prstGeom prst="round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get/payment/journal-entry	Returns all the journal entries that should be paid per leg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post/payment/{id}/claim-extra-costs	Extra costs that the TO has to charge to the MP or vice versa</a:t>
            </a: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(?? not to user ??)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FF7BEB3-9306-1AFB-4462-E856DB6376F1}"/>
              </a:ext>
            </a:extLst>
          </p:cNvPr>
          <p:cNvSpPr txBox="1"/>
          <p:nvPr/>
        </p:nvSpPr>
        <p:spPr>
          <a:xfrm>
            <a:off x="635907" y="3533192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>
                <a:solidFill>
                  <a:schemeClr val="bg1">
                    <a:lumMod val="50000"/>
                  </a:schemeClr>
                </a:solidFill>
              </a:rPr>
              <a:t>Note: SIRI scope</a:t>
            </a:r>
          </a:p>
        </p:txBody>
      </p:sp>
    </p:spTree>
    <p:extLst>
      <p:ext uri="{BB962C8B-B14F-4D97-AF65-F5344CB8AC3E}">
        <p14:creationId xmlns:p14="http://schemas.microsoft.com/office/powerpoint/2010/main" val="3824953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16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System architecture </a:t>
            </a:r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sz="2400" b="1">
                <a:ea typeface="+mn-lt"/>
                <a:cs typeface="+mn-lt"/>
              </a:rPr>
              <a:t>A </a:t>
            </a:r>
            <a:r>
              <a:rPr lang="fr-FR" sz="2400" b="1" err="1">
                <a:ea typeface="+mn-lt"/>
                <a:cs typeface="+mn-lt"/>
              </a:rPr>
              <a:t>relatively</a:t>
            </a:r>
            <a:r>
              <a:rPr lang="fr-FR" sz="2400" b="1">
                <a:ea typeface="+mn-lt"/>
                <a:cs typeface="+mn-lt"/>
              </a:rPr>
              <a:t> </a:t>
            </a:r>
            <a:r>
              <a:rPr lang="fr-FR" sz="2400" b="1" err="1">
                <a:ea typeface="+mn-lt"/>
                <a:cs typeface="+mn-lt"/>
              </a:rPr>
              <a:t>simplified</a:t>
            </a:r>
            <a:r>
              <a:rPr lang="fr-FR" sz="2400" b="1">
                <a:ea typeface="+mn-lt"/>
                <a:cs typeface="+mn-lt"/>
              </a:rPr>
              <a:t> </a:t>
            </a:r>
            <a:r>
              <a:rPr lang="fr-FR" sz="2400" b="1" err="1">
                <a:ea typeface="+mn-lt"/>
                <a:cs typeface="+mn-lt"/>
              </a:rPr>
              <a:t>overall</a:t>
            </a:r>
            <a:r>
              <a:rPr lang="fr-FR" sz="2400" b="1">
                <a:ea typeface="+mn-lt"/>
                <a:cs typeface="+mn-lt"/>
              </a:rPr>
              <a:t> architecture</a:t>
            </a:r>
            <a:r>
              <a:rPr lang="fr-FR" sz="2400">
                <a:ea typeface="+mn-lt"/>
                <a:cs typeface="+mn-lt"/>
              </a:rPr>
              <a:t> (</a:t>
            </a:r>
            <a:r>
              <a:rPr lang="fr-FR" sz="2400" err="1">
                <a:ea typeface="+mn-lt"/>
                <a:cs typeface="+mn-lt"/>
              </a:rPr>
              <a:t>view</a:t>
            </a:r>
            <a:r>
              <a:rPr lang="fr-FR" sz="2400">
                <a:ea typeface="+mn-lt"/>
                <a:cs typeface="+mn-lt"/>
              </a:rPr>
              <a:t> </a:t>
            </a:r>
            <a:r>
              <a:rPr lang="fr-FR" sz="2400" err="1">
                <a:ea typeface="+mn-lt"/>
                <a:cs typeface="+mn-lt"/>
              </a:rPr>
              <a:t>with</a:t>
            </a:r>
            <a:r>
              <a:rPr lang="fr-FR" sz="2400">
                <a:ea typeface="+mn-lt"/>
                <a:cs typeface="+mn-lt"/>
              </a:rPr>
              <a:t> possible </a:t>
            </a:r>
            <a:r>
              <a:rPr lang="fr-FR" sz="2400" err="1">
                <a:ea typeface="+mn-lt"/>
                <a:cs typeface="+mn-lt"/>
              </a:rPr>
              <a:t>integration</a:t>
            </a:r>
            <a:r>
              <a:rPr lang="fr-FR" sz="2400">
                <a:ea typeface="+mn-lt"/>
                <a:cs typeface="+mn-lt"/>
              </a:rPr>
              <a:t> of </a:t>
            </a:r>
            <a:r>
              <a:rPr lang="fr-FR" sz="2400" err="1">
                <a:ea typeface="+mn-lt"/>
                <a:cs typeface="+mn-lt"/>
              </a:rPr>
              <a:t>NeTEx</a:t>
            </a:r>
            <a:r>
              <a:rPr lang="fr-FR" sz="2400">
                <a:ea typeface="+mn-lt"/>
                <a:cs typeface="+mn-lt"/>
              </a:rPr>
              <a:t>)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637E739-1D5A-0476-0DF6-614631F14D9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75" y="1963624"/>
            <a:ext cx="5028925" cy="364584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87B27E6-1E2E-9F31-1647-DB99E72C23A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10" y="1639998"/>
            <a:ext cx="6913490" cy="429309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81DF21C-38E0-1193-5E80-D524AB6A9C50}"/>
              </a:ext>
            </a:extLst>
          </p:cNvPr>
          <p:cNvSpPr txBox="1"/>
          <p:nvPr/>
        </p:nvSpPr>
        <p:spPr>
          <a:xfrm>
            <a:off x="5557109" y="5933094"/>
            <a:ext cx="6356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/>
              <a:t>Source </a:t>
            </a:r>
            <a:r>
              <a:rPr lang="en-US" altLang="fr-FR" sz="1200" i="1">
                <a:hlinkClick r:id="rId9"/>
              </a:rPr>
              <a:t>https://www.linkedin.com/pulse/best-both-netex-tomp-api-edwin-van-den-belt/</a:t>
            </a:r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427416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Architecture</a:t>
            </a:r>
            <a:br>
              <a:rPr lang="fr-FR" sz="3600"/>
            </a:br>
            <a:endParaRPr lang="fr-FR" sz="3600"/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" sz="2400" b="1"/>
              <a:t>A structure completely built on the route sections</a:t>
            </a:r>
            <a:r>
              <a:rPr lang="fr-FR" altLang="fr-FR" sz="2400" b="1"/>
              <a:t>(leg)</a:t>
            </a:r>
            <a:endParaRPr lang="fr-FR" altLang="fr-FR" sz="2400" i="1"/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62FDEF3-4921-1565-E3AA-42B4DEDA228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94" y="1733206"/>
            <a:ext cx="2069285" cy="4239511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94F66DDE-D0DE-B747-3047-814C6E2D4EEA}"/>
              </a:ext>
            </a:extLst>
          </p:cNvPr>
          <p:cNvSpPr/>
          <p:nvPr/>
        </p:nvSpPr>
        <p:spPr>
          <a:xfrm>
            <a:off x="5891086" y="1887663"/>
            <a:ext cx="228717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 descr="Bus">
            <a:extLst>
              <a:ext uri="{FF2B5EF4-FFF2-40B4-BE49-F238E27FC236}">
                <a16:creationId xmlns:a16="http://schemas.microsoft.com/office/drawing/2014/main" id="{4CE0BC3E-9C4D-A1BE-B769-52A7DAE335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5345" y="1791360"/>
            <a:ext cx="755227" cy="755227"/>
          </a:xfrm>
          <a:prstGeom prst="rect">
            <a:avLst/>
          </a:prstGeom>
        </p:spPr>
      </p:pic>
      <p:pic>
        <p:nvPicPr>
          <p:cNvPr id="12" name="Graphique 11" descr="Tramway">
            <a:extLst>
              <a:ext uri="{FF2B5EF4-FFF2-40B4-BE49-F238E27FC236}">
                <a16:creationId xmlns:a16="http://schemas.microsoft.com/office/drawing/2014/main" id="{37DC8AC7-CB67-98A1-9874-70F70DF9DB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42240" y="3891138"/>
            <a:ext cx="914400" cy="9144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2F6942E-0CCA-8C94-D5A4-230DB42E58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90" y="2168973"/>
            <a:ext cx="758885" cy="373751"/>
          </a:xfrm>
          <a:prstGeom prst="rect">
            <a:avLst/>
          </a:prstGeom>
        </p:spPr>
      </p:pic>
      <p:pic>
        <p:nvPicPr>
          <p:cNvPr id="17" name="Graphique 16" descr="Fermer">
            <a:extLst>
              <a:ext uri="{FF2B5EF4-FFF2-40B4-BE49-F238E27FC236}">
                <a16:creationId xmlns:a16="http://schemas.microsoft.com/office/drawing/2014/main" id="{CA38A2CF-E6BA-FF14-EDED-7E1329353E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03498" y="5177164"/>
            <a:ext cx="478352" cy="478352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950529A7-0559-72D4-0662-260F06668F54}"/>
              </a:ext>
            </a:extLst>
          </p:cNvPr>
          <p:cNvSpPr/>
          <p:nvPr/>
        </p:nvSpPr>
        <p:spPr>
          <a:xfrm>
            <a:off x="8505012" y="2438575"/>
            <a:ext cx="228717" cy="216024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E9DA01D-AE5F-A3A1-4F75-65E9665E8DC9}"/>
              </a:ext>
            </a:extLst>
          </p:cNvPr>
          <p:cNvSpPr/>
          <p:nvPr/>
        </p:nvSpPr>
        <p:spPr>
          <a:xfrm>
            <a:off x="10728316" y="3408433"/>
            <a:ext cx="228717" cy="216024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E94EB7E1-6DAF-BC73-27AC-4387F755DC7B}"/>
              </a:ext>
            </a:extLst>
          </p:cNvPr>
          <p:cNvCxnSpPr>
            <a:cxnSpLocks/>
            <a:stCxn id="7" idx="6"/>
            <a:endCxn id="29" idx="2"/>
          </p:cNvCxnSpPr>
          <p:nvPr/>
        </p:nvCxnSpPr>
        <p:spPr>
          <a:xfrm>
            <a:off x="6119803" y="1995675"/>
            <a:ext cx="415314" cy="550912"/>
          </a:xfrm>
          <a:prstGeom prst="curvedConnector3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rc 21">
            <a:extLst>
              <a:ext uri="{FF2B5EF4-FFF2-40B4-BE49-F238E27FC236}">
                <a16:creationId xmlns:a16="http://schemas.microsoft.com/office/drawing/2014/main" id="{E882BA39-A636-0968-3A98-871A563FE7B0}"/>
              </a:ext>
            </a:extLst>
          </p:cNvPr>
          <p:cNvCxnSpPr>
            <a:cxnSpLocks/>
            <a:stCxn id="18" idx="6"/>
            <a:endCxn id="45" idx="0"/>
          </p:cNvCxnSpPr>
          <p:nvPr/>
        </p:nvCxnSpPr>
        <p:spPr>
          <a:xfrm>
            <a:off x="8733729" y="2546587"/>
            <a:ext cx="1667624" cy="865359"/>
          </a:xfrm>
          <a:prstGeom prst="curvedConnector2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 : en arc 25">
            <a:extLst>
              <a:ext uri="{FF2B5EF4-FFF2-40B4-BE49-F238E27FC236}">
                <a16:creationId xmlns:a16="http://schemas.microsoft.com/office/drawing/2014/main" id="{AEB1AFEE-E671-6BFE-B728-504BC6953B14}"/>
              </a:ext>
            </a:extLst>
          </p:cNvPr>
          <p:cNvCxnSpPr>
            <a:cxnSpLocks/>
            <a:stCxn id="19" idx="4"/>
            <a:endCxn id="17" idx="0"/>
          </p:cNvCxnSpPr>
          <p:nvPr/>
        </p:nvCxnSpPr>
        <p:spPr>
          <a:xfrm rot="5400000">
            <a:off x="10066322" y="4400810"/>
            <a:ext cx="1552707" cy="1"/>
          </a:xfrm>
          <a:prstGeom prst="curvedConnector3">
            <a:avLst>
              <a:gd name="adj1" fmla="val 50000"/>
            </a:avLst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e 28">
            <a:extLst>
              <a:ext uri="{FF2B5EF4-FFF2-40B4-BE49-F238E27FC236}">
                <a16:creationId xmlns:a16="http://schemas.microsoft.com/office/drawing/2014/main" id="{D9B0308C-72B2-0071-7120-772C12715C3D}"/>
              </a:ext>
            </a:extLst>
          </p:cNvPr>
          <p:cNvSpPr/>
          <p:nvPr/>
        </p:nvSpPr>
        <p:spPr>
          <a:xfrm>
            <a:off x="6535117" y="2438575"/>
            <a:ext cx="228717" cy="216024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 : en arc 31">
            <a:extLst>
              <a:ext uri="{FF2B5EF4-FFF2-40B4-BE49-F238E27FC236}">
                <a16:creationId xmlns:a16="http://schemas.microsoft.com/office/drawing/2014/main" id="{DBEAB832-AA9B-8385-2F1B-FD294E4E8CB0}"/>
              </a:ext>
            </a:extLst>
          </p:cNvPr>
          <p:cNvCxnSpPr>
            <a:cxnSpLocks/>
            <a:stCxn id="29" idx="6"/>
            <a:endCxn id="18" idx="2"/>
          </p:cNvCxnSpPr>
          <p:nvPr/>
        </p:nvCxnSpPr>
        <p:spPr>
          <a:xfrm>
            <a:off x="6763834" y="2546587"/>
            <a:ext cx="1741178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B1B92D4A-F6DB-6252-01F8-23CB6E95ABA8}"/>
              </a:ext>
            </a:extLst>
          </p:cNvPr>
          <p:cNvSpPr txBox="1"/>
          <p:nvPr/>
        </p:nvSpPr>
        <p:spPr>
          <a:xfrm>
            <a:off x="7082657" y="155679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Bus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C2A5808-B5FE-E852-18C7-648DF53B6E2F}"/>
              </a:ext>
            </a:extLst>
          </p:cNvPr>
          <p:cNvSpPr txBox="1"/>
          <p:nvPr/>
        </p:nvSpPr>
        <p:spPr>
          <a:xfrm>
            <a:off x="9329990" y="1828732"/>
            <a:ext cx="69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Tram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A9FF130-A69F-C84E-AC11-EE8653BF75D2}"/>
              </a:ext>
            </a:extLst>
          </p:cNvPr>
          <p:cNvSpPr txBox="1"/>
          <p:nvPr/>
        </p:nvSpPr>
        <p:spPr>
          <a:xfrm>
            <a:off x="11039169" y="357741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Métro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610C6A4-15D8-F66E-5DBE-F60610BADAD4}"/>
              </a:ext>
            </a:extLst>
          </p:cNvPr>
          <p:cNvSpPr txBox="1"/>
          <p:nvPr/>
        </p:nvSpPr>
        <p:spPr>
          <a:xfrm>
            <a:off x="5400603" y="2114721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Marche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F0B5A13-15E8-F1BA-12EF-91680B136148}"/>
              </a:ext>
            </a:extLst>
          </p:cNvPr>
          <p:cNvSpPr txBox="1"/>
          <p:nvPr/>
        </p:nvSpPr>
        <p:spPr>
          <a:xfrm>
            <a:off x="4418128" y="2801786"/>
            <a:ext cx="6383479" cy="32778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Trebuchet MS"/>
                <a:cs typeface="Arial"/>
              </a:rPr>
              <a:t>« </a:t>
            </a:r>
            <a:r>
              <a:rPr lang="fr-FR" err="1">
                <a:latin typeface="Trebuchet MS"/>
                <a:cs typeface="Arial"/>
              </a:rPr>
              <a:t>Booking</a:t>
            </a:r>
            <a:r>
              <a:rPr lang="fr-FR">
                <a:latin typeface="Trebuchet MS"/>
                <a:cs typeface="Arial"/>
              </a:rPr>
              <a:t> » of an « asset » per « leg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>
                <a:latin typeface="Trebuchet MS"/>
                <a:cs typeface="Arial"/>
              </a:rPr>
              <a:t>Very </a:t>
            </a:r>
            <a:r>
              <a:rPr lang="fr-FR" sz="1600" err="1">
                <a:latin typeface="Trebuchet MS"/>
                <a:cs typeface="Arial"/>
              </a:rPr>
              <a:t>generic</a:t>
            </a:r>
            <a:r>
              <a:rPr lang="fr-FR" sz="1600">
                <a:latin typeface="Trebuchet MS"/>
                <a:cs typeface="Arial"/>
              </a:rPr>
              <a:t> notions to </a:t>
            </a:r>
            <a:r>
              <a:rPr lang="fr-FR" sz="1600" err="1">
                <a:latin typeface="Trebuchet MS"/>
                <a:cs typeface="Arial"/>
              </a:rPr>
              <a:t>bring</a:t>
            </a:r>
            <a:r>
              <a:rPr lang="fr-FR" sz="1600">
                <a:latin typeface="Trebuchet MS"/>
                <a:cs typeface="Arial"/>
              </a:rPr>
              <a:t> a certain </a:t>
            </a:r>
            <a:r>
              <a:rPr lang="fr-FR" sz="1600" err="1">
                <a:latin typeface="Trebuchet MS"/>
                <a:cs typeface="Arial"/>
              </a:rPr>
              <a:t>agnosticism</a:t>
            </a:r>
            <a:endParaRPr lang="fr-FR" sz="1600" err="1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Trebuchet MS"/>
                <a:cs typeface="Arial"/>
              </a:rPr>
              <a:t>Walking and connections </a:t>
            </a:r>
            <a:r>
              <a:rPr lang="fr-FR" err="1">
                <a:latin typeface="Trebuchet MS"/>
                <a:cs typeface="Arial"/>
              </a:rPr>
              <a:t>will</a:t>
            </a:r>
            <a:r>
              <a:rPr lang="fr-FR">
                <a:latin typeface="Trebuchet MS"/>
                <a:cs typeface="Arial"/>
              </a:rPr>
              <a:t> not lead to </a:t>
            </a:r>
            <a:r>
              <a:rPr lang="fr-FR" err="1">
                <a:latin typeface="Trebuchet MS"/>
                <a:cs typeface="Arial"/>
              </a:rPr>
              <a:t>booking</a:t>
            </a:r>
            <a:r>
              <a:rPr lang="fr-FR">
                <a:latin typeface="Trebuchet MS"/>
                <a:cs typeface="Arial"/>
              </a:rPr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Trebuchet MS"/>
                <a:cs typeface="Arial"/>
              </a:rPr>
              <a:t>It </a:t>
            </a:r>
            <a:r>
              <a:rPr lang="fr-FR" err="1">
                <a:latin typeface="Trebuchet MS"/>
                <a:cs typeface="Arial"/>
              </a:rPr>
              <a:t>does</a:t>
            </a:r>
            <a:r>
              <a:rPr lang="fr-FR">
                <a:latin typeface="Trebuchet MS"/>
                <a:cs typeface="Arial"/>
              </a:rPr>
              <a:t> not cover the use cases 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latin typeface="Trebuchet MS"/>
                <a:cs typeface="Arial"/>
              </a:rPr>
              <a:t>How to manage the case </a:t>
            </a:r>
            <a:r>
              <a:rPr lang="fr-FR" err="1">
                <a:latin typeface="Trebuchet MS"/>
                <a:cs typeface="Arial"/>
              </a:rPr>
              <a:t>where</a:t>
            </a:r>
            <a:r>
              <a:rPr lang="fr-FR">
                <a:latin typeface="Trebuchet MS"/>
                <a:cs typeface="Arial"/>
              </a:rPr>
              <a:t> one ticket </a:t>
            </a:r>
            <a:r>
              <a:rPr lang="fr-FR" err="1">
                <a:latin typeface="Trebuchet MS"/>
                <a:cs typeface="Arial"/>
              </a:rPr>
              <a:t>is</a:t>
            </a:r>
            <a:r>
              <a:rPr lang="fr-FR">
                <a:latin typeface="Trebuchet MS"/>
                <a:cs typeface="Arial"/>
              </a:rPr>
              <a:t> for Bus/Tram and one ticket for Métro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latin typeface="Trebuchet MS"/>
                <a:cs typeface="Arial"/>
              </a:rPr>
              <a:t>Round trip </a:t>
            </a:r>
            <a:endParaRPr lang="fr-F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err="1">
                <a:latin typeface="Trebuchet MS"/>
                <a:cs typeface="Arial"/>
              </a:rPr>
              <a:t>User's</a:t>
            </a:r>
            <a:r>
              <a:rPr lang="fr-FR">
                <a:latin typeface="Trebuchet MS"/>
                <a:cs typeface="Arial"/>
              </a:rPr>
              <a:t> profile (social ticket, </a:t>
            </a:r>
            <a:r>
              <a:rPr lang="fr-FR" err="1">
                <a:latin typeface="Trebuchet MS"/>
                <a:cs typeface="Arial"/>
              </a:rPr>
              <a:t>family</a:t>
            </a:r>
            <a:r>
              <a:rPr lang="fr-FR">
                <a:latin typeface="Trebuchet MS"/>
                <a:cs typeface="Arial"/>
              </a:rPr>
              <a:t> ticket,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err="1">
                <a:latin typeface="Trebuchet MS"/>
                <a:cs typeface="Arial"/>
              </a:rPr>
              <a:t>Subscriptions</a:t>
            </a:r>
            <a:endParaRPr lang="fr-FR" err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err="1">
                <a:latin typeface="Trebuchet MS"/>
                <a:cs typeface="Arial"/>
              </a:rPr>
              <a:t>Touristic</a:t>
            </a:r>
            <a:r>
              <a:rPr lang="fr-FR">
                <a:latin typeface="Trebuchet MS"/>
                <a:cs typeface="Arial"/>
              </a:rPr>
              <a:t> tickets (like </a:t>
            </a:r>
            <a:r>
              <a:rPr lang="fr-FR" err="1">
                <a:latin typeface="Trebuchet MS"/>
                <a:cs typeface="Arial"/>
              </a:rPr>
              <a:t>weekly</a:t>
            </a:r>
            <a:r>
              <a:rPr lang="fr-FR">
                <a:latin typeface="Trebuchet MS"/>
                <a:cs typeface="Arial"/>
              </a:rPr>
              <a:t> tickets for </a:t>
            </a:r>
            <a:r>
              <a:rPr lang="fr-FR" err="1">
                <a:latin typeface="Trebuchet MS"/>
                <a:cs typeface="Arial"/>
              </a:rPr>
              <a:t>specific</a:t>
            </a:r>
            <a:r>
              <a:rPr lang="fr-FR">
                <a:latin typeface="Trebuchet MS"/>
                <a:cs typeface="Arial"/>
              </a:rPr>
              <a:t> zone)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BA3A05EF-577D-218C-DA4B-62CC20AEEFF4}"/>
              </a:ext>
            </a:extLst>
          </p:cNvPr>
          <p:cNvSpPr/>
          <p:nvPr/>
        </p:nvSpPr>
        <p:spPr>
          <a:xfrm>
            <a:off x="10286994" y="3411946"/>
            <a:ext cx="228717" cy="216024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7" name="Connecteur : en arc 46">
            <a:extLst>
              <a:ext uri="{FF2B5EF4-FFF2-40B4-BE49-F238E27FC236}">
                <a16:creationId xmlns:a16="http://schemas.microsoft.com/office/drawing/2014/main" id="{3E82012A-AC32-6C28-AE90-6BF31BF5DD10}"/>
              </a:ext>
            </a:extLst>
          </p:cNvPr>
          <p:cNvCxnSpPr>
            <a:cxnSpLocks/>
            <a:stCxn id="45" idx="6"/>
            <a:endCxn id="19" idx="2"/>
          </p:cNvCxnSpPr>
          <p:nvPr/>
        </p:nvCxnSpPr>
        <p:spPr>
          <a:xfrm flipV="1">
            <a:off x="10515711" y="3516445"/>
            <a:ext cx="212605" cy="3513"/>
          </a:xfrm>
          <a:prstGeom prst="curvedConnector3">
            <a:avLst>
              <a:gd name="adj1" fmla="val 50000"/>
            </a:avLst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50">
            <a:extLst>
              <a:ext uri="{FF2B5EF4-FFF2-40B4-BE49-F238E27FC236}">
                <a16:creationId xmlns:a16="http://schemas.microsoft.com/office/drawing/2014/main" id="{A22173BA-AD98-42E0-8EEF-014BF791F946}"/>
              </a:ext>
            </a:extLst>
          </p:cNvPr>
          <p:cNvSpPr/>
          <p:nvPr/>
        </p:nvSpPr>
        <p:spPr>
          <a:xfrm>
            <a:off x="3139985" y="2337073"/>
            <a:ext cx="228717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2" name="Connecteur : en arc 51">
            <a:extLst>
              <a:ext uri="{FF2B5EF4-FFF2-40B4-BE49-F238E27FC236}">
                <a16:creationId xmlns:a16="http://schemas.microsoft.com/office/drawing/2014/main" id="{FE77D559-FBA9-0AFD-85FA-34F97432DF84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>
            <a:off x="3368702" y="2445085"/>
            <a:ext cx="415314" cy="550912"/>
          </a:xfrm>
          <a:prstGeom prst="curvedConnector3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llipse 52">
            <a:extLst>
              <a:ext uri="{FF2B5EF4-FFF2-40B4-BE49-F238E27FC236}">
                <a16:creationId xmlns:a16="http://schemas.microsoft.com/office/drawing/2014/main" id="{D147B1BA-F8A9-267C-BDD3-11374CCD3DBB}"/>
              </a:ext>
            </a:extLst>
          </p:cNvPr>
          <p:cNvSpPr/>
          <p:nvPr/>
        </p:nvSpPr>
        <p:spPr>
          <a:xfrm>
            <a:off x="3784016" y="2887985"/>
            <a:ext cx="228717" cy="216024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D6EC602-69B7-A6A6-6759-FA81E46486D6}"/>
              </a:ext>
            </a:extLst>
          </p:cNvPr>
          <p:cNvSpPr txBox="1"/>
          <p:nvPr/>
        </p:nvSpPr>
        <p:spPr>
          <a:xfrm>
            <a:off x="2649502" y="2564131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Marche</a:t>
            </a:r>
          </a:p>
        </p:txBody>
      </p:sp>
      <p:pic>
        <p:nvPicPr>
          <p:cNvPr id="55" name="Graphique 54" descr="Fermer">
            <a:extLst>
              <a:ext uri="{FF2B5EF4-FFF2-40B4-BE49-F238E27FC236}">
                <a16:creationId xmlns:a16="http://schemas.microsoft.com/office/drawing/2014/main" id="{F68E51BE-68B6-E608-DEA4-7878C090F8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15167" y="5033294"/>
            <a:ext cx="478352" cy="478352"/>
          </a:xfrm>
          <a:prstGeom prst="rect">
            <a:avLst/>
          </a:prstGeom>
        </p:spPr>
      </p:pic>
      <p:cxnSp>
        <p:nvCxnSpPr>
          <p:cNvPr id="56" name="Connecteur : en arc 55">
            <a:extLst>
              <a:ext uri="{FF2B5EF4-FFF2-40B4-BE49-F238E27FC236}">
                <a16:creationId xmlns:a16="http://schemas.microsoft.com/office/drawing/2014/main" id="{E1BE8618-CAD5-5472-AC88-D1245C11E632}"/>
              </a:ext>
            </a:extLst>
          </p:cNvPr>
          <p:cNvCxnSpPr>
            <a:cxnSpLocks/>
            <a:stCxn id="53" idx="6"/>
            <a:endCxn id="55" idx="0"/>
          </p:cNvCxnSpPr>
          <p:nvPr/>
        </p:nvCxnSpPr>
        <p:spPr>
          <a:xfrm flipH="1">
            <a:off x="3254343" y="2995997"/>
            <a:ext cx="758390" cy="2037297"/>
          </a:xfrm>
          <a:prstGeom prst="curvedConnector4">
            <a:avLst>
              <a:gd name="adj1" fmla="val -30143"/>
              <a:gd name="adj2" fmla="val 52651"/>
            </a:avLst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que 59" descr="Cyclisme">
            <a:extLst>
              <a:ext uri="{FF2B5EF4-FFF2-40B4-BE49-F238E27FC236}">
                <a16:creationId xmlns:a16="http://schemas.microsoft.com/office/drawing/2014/main" id="{34237298-D46C-F641-8FDB-D459C475CF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3393551" y="3383373"/>
            <a:ext cx="588959" cy="6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79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18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 err="1"/>
              <a:t>Comparison</a:t>
            </a:r>
            <a:r>
              <a:rPr lang="fr-FR" altLang="fr-FR" sz="2400" b="1"/>
              <a:t> - OSDM: </a:t>
            </a:r>
            <a:r>
              <a:rPr lang="fr-FR" altLang="fr-FR" sz="2400" b="1" err="1"/>
              <a:t>roles</a:t>
            </a:r>
            <a:r>
              <a:rPr lang="fr-FR" altLang="fr-FR" sz="2400" b="1"/>
              <a:t> and </a:t>
            </a:r>
            <a:r>
              <a:rPr lang="fr-FR" altLang="fr-FR" sz="2400" b="1" err="1"/>
              <a:t>actors</a:t>
            </a:r>
            <a:r>
              <a:rPr lang="fr-FR" altLang="fr-FR" sz="2400" b="1"/>
              <a:t> (for </a:t>
            </a:r>
            <a:r>
              <a:rPr lang="fr-FR" altLang="fr-FR" sz="2400" b="1" err="1"/>
              <a:t>comparison</a:t>
            </a:r>
            <a:r>
              <a:rPr lang="fr-FR" altLang="fr-FR" sz="2400" b="1"/>
              <a:t>)</a:t>
            </a:r>
            <a:endParaRPr lang="en-US"/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4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B7F767-C41C-8BE5-D18F-9972E594DD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1342085"/>
            <a:ext cx="7968208" cy="5515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54CFAC-2621-1C92-9E9F-926A93AFAC2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Abonnements</a:t>
            </a:r>
            <a:endParaRPr lang="en-GB"/>
          </a:p>
        </p:txBody>
      </p:sp>
      <p:sp>
        <p:nvSpPr>
          <p:cNvPr id="11" name="Titre 4">
            <a:extLst>
              <a:ext uri="{FF2B5EF4-FFF2-40B4-BE49-F238E27FC236}">
                <a16:creationId xmlns:a16="http://schemas.microsoft.com/office/drawing/2014/main" id="{D0479EF5-F847-C638-3627-805D30A853CF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728192" y="-27383"/>
            <a:ext cx="10032437" cy="578931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System architecture </a:t>
            </a:r>
          </a:p>
        </p:txBody>
      </p:sp>
    </p:spTree>
    <p:extLst>
      <p:ext uri="{BB962C8B-B14F-4D97-AF65-F5344CB8AC3E}">
        <p14:creationId xmlns:p14="http://schemas.microsoft.com/office/powerpoint/2010/main" val="3182238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19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 err="1"/>
              <a:t>Comparison</a:t>
            </a:r>
            <a:r>
              <a:rPr lang="fr-FR" altLang="fr-FR" sz="2400" b="1"/>
              <a:t> - Transport distribution architecture – TR Distribution APIs  of CEN/TC278 WG3 (for </a:t>
            </a:r>
            <a:r>
              <a:rPr lang="fr-FR" altLang="fr-FR" sz="2400" b="1" err="1"/>
              <a:t>comparison</a:t>
            </a:r>
            <a:r>
              <a:rPr lang="fr-FR" altLang="fr-FR" sz="2400" b="1"/>
              <a:t>)</a:t>
            </a:r>
            <a:endParaRPr lang="en-US"/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4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5B01B3-3073-CB6A-4FBD-7B2AD5086A0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1544" y="1544843"/>
            <a:ext cx="6696744" cy="4992483"/>
          </a:xfrm>
          <a:prstGeom prst="rect">
            <a:avLst/>
          </a:prstGeom>
        </p:spPr>
      </p:pic>
      <p:sp>
        <p:nvSpPr>
          <p:cNvPr id="10" name="Titre 4">
            <a:extLst>
              <a:ext uri="{FF2B5EF4-FFF2-40B4-BE49-F238E27FC236}">
                <a16:creationId xmlns:a16="http://schemas.microsoft.com/office/drawing/2014/main" id="{69612310-779F-3D4E-5C5E-4B44E094B783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728192" y="-27383"/>
            <a:ext cx="10032437" cy="578931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System architecture </a:t>
            </a:r>
          </a:p>
        </p:txBody>
      </p:sp>
    </p:spTree>
    <p:extLst>
      <p:ext uri="{BB962C8B-B14F-4D97-AF65-F5344CB8AC3E}">
        <p14:creationId xmlns:p14="http://schemas.microsoft.com/office/powerpoint/2010/main" val="801574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E1C766-E4C3-142D-15F1-507FC31C86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CH" err="1"/>
              <a:t>Outline</a:t>
            </a:r>
            <a:endParaRPr lang="fr-FR"/>
          </a:p>
        </p:txBody>
      </p:sp>
      <p:sp>
        <p:nvSpPr>
          <p:cNvPr id="9219" name="Espace réservé du contenu 2">
            <a:extLst>
              <a:ext uri="{FF2B5EF4-FFF2-40B4-BE49-F238E27FC236}">
                <a16:creationId xmlns:a16="http://schemas.microsoft.com/office/drawing/2014/main" id="{EFCB1E9D-DE6D-6E11-1814-5F2C507B50FC}"/>
              </a:ext>
            </a:extLst>
          </p:cNvPr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1992314" y="1196976"/>
            <a:ext cx="8351837" cy="4824413"/>
          </a:xfrm>
        </p:spPr>
        <p:txBody>
          <a:bodyPr/>
          <a:lstStyle/>
          <a:p>
            <a:pPr marL="501650" lvl="1" indent="-457200" eaLnBrk="1" hangingPunct="1">
              <a:lnSpc>
                <a:spcPct val="90000"/>
              </a:lnSpc>
              <a:buFont typeface="Trebuchet MS" panose="020B0603020202020204" pitchFamily="34" charset="0"/>
              <a:buAutoNum type="arabicPeriod"/>
              <a:defRPr/>
            </a:pPr>
            <a:r>
              <a:rPr lang="fr-FR" altLang="fr-FR" sz="1800" b="1">
                <a:solidFill>
                  <a:schemeClr val="tx1"/>
                </a:solidFill>
              </a:rPr>
              <a:t>Objectives and </a:t>
            </a:r>
            <a:r>
              <a:rPr lang="fr-FR" altLang="fr-FR" sz="1800" b="1" err="1">
                <a:solidFill>
                  <a:schemeClr val="tx1"/>
                </a:solidFill>
              </a:rPr>
              <a:t>methods</a:t>
            </a:r>
            <a:endParaRPr lang="fr-FR" altLang="fr-FR" sz="1800" b="1">
              <a:solidFill>
                <a:schemeClr val="tx1"/>
              </a:solidFill>
            </a:endParaRPr>
          </a:p>
          <a:p>
            <a:pPr marL="501650" lvl="1" indent="-457200" eaLnBrk="1" hangingPunct="1">
              <a:lnSpc>
                <a:spcPct val="90000"/>
              </a:lnSpc>
              <a:buFont typeface="Trebuchet MS" panose="020B0603020202020204" pitchFamily="34" charset="0"/>
              <a:buAutoNum type="arabicPeriod"/>
              <a:defRPr/>
            </a:pPr>
            <a:r>
              <a:rPr lang="fr-FR" altLang="fr-FR" sz="1800" b="1" err="1">
                <a:solidFill>
                  <a:schemeClr val="tx1"/>
                </a:solidFill>
              </a:rPr>
              <a:t>Presentation</a:t>
            </a:r>
            <a:r>
              <a:rPr lang="fr-FR" altLang="fr-FR" sz="1800" b="1">
                <a:solidFill>
                  <a:schemeClr val="tx1"/>
                </a:solidFill>
              </a:rPr>
              <a:t> of TOMP-API</a:t>
            </a:r>
          </a:p>
          <a:p>
            <a:pPr marL="501650" lvl="1" indent="-457200" eaLnBrk="1" hangingPunct="1">
              <a:lnSpc>
                <a:spcPct val="90000"/>
              </a:lnSpc>
              <a:buFont typeface="Trebuchet MS" panose="020B0603020202020204" pitchFamily="34" charset="0"/>
              <a:buAutoNum type="arabicPeriod"/>
              <a:defRPr/>
            </a:pPr>
            <a:r>
              <a:rPr lang="fr-FR" altLang="fr-FR" sz="1800" b="1">
                <a:solidFill>
                  <a:schemeClr val="tx1"/>
                </a:solidFill>
              </a:rPr>
              <a:t>S</a:t>
            </a:r>
            <a:r>
              <a:rPr lang="en-US" altLang="fr-FR" sz="1800" b="1" err="1">
                <a:solidFill>
                  <a:schemeClr val="tx1"/>
                </a:solidFill>
              </a:rPr>
              <a:t>ystem</a:t>
            </a:r>
            <a:r>
              <a:rPr lang="en-US" altLang="fr-FR" sz="1800" b="1">
                <a:solidFill>
                  <a:schemeClr val="tx1"/>
                </a:solidFill>
              </a:rPr>
              <a:t> architecture</a:t>
            </a:r>
            <a:endParaRPr lang="fr-FR" altLang="fr-FR" sz="1800" b="1">
              <a:solidFill>
                <a:schemeClr val="tx1"/>
              </a:solidFill>
            </a:endParaRPr>
          </a:p>
          <a:p>
            <a:pPr marL="501650" lvl="1" indent="-457200" eaLnBrk="1" hangingPunct="1">
              <a:lnSpc>
                <a:spcPct val="90000"/>
              </a:lnSpc>
              <a:buFont typeface="Trebuchet MS" panose="020B0603020202020204" pitchFamily="34" charset="0"/>
              <a:buAutoNum type="arabicPeriod"/>
              <a:defRPr/>
            </a:pPr>
            <a:r>
              <a:rPr lang="fr-FR" altLang="fr-FR" sz="1800" b="1">
                <a:solidFill>
                  <a:schemeClr val="tx1"/>
                </a:solidFill>
              </a:rPr>
              <a:t>Links </a:t>
            </a:r>
            <a:r>
              <a:rPr lang="fr-FR" altLang="fr-FR" sz="1800" b="1" err="1">
                <a:solidFill>
                  <a:schemeClr val="tx1"/>
                </a:solidFill>
              </a:rPr>
              <a:t>with</a:t>
            </a:r>
            <a:r>
              <a:rPr lang="fr-FR" altLang="fr-FR" sz="1800" b="1">
                <a:solidFill>
                  <a:schemeClr val="tx1"/>
                </a:solidFill>
              </a:rPr>
              <a:t> GBFS</a:t>
            </a:r>
          </a:p>
          <a:p>
            <a:pPr marL="501650" lvl="1" indent="-457200" eaLnBrk="1" hangingPunct="1">
              <a:lnSpc>
                <a:spcPct val="90000"/>
              </a:lnSpc>
              <a:buFont typeface="Trebuchet MS" panose="020B0603020202020204" pitchFamily="34" charset="0"/>
              <a:buAutoNum type="arabicPeriod"/>
              <a:defRPr/>
            </a:pPr>
            <a:r>
              <a:rPr lang="fr-FR" altLang="fr-FR" sz="1800" b="1">
                <a:solidFill>
                  <a:schemeClr val="tx1"/>
                </a:solidFill>
              </a:rPr>
              <a:t>Links </a:t>
            </a:r>
            <a:r>
              <a:rPr lang="fr-FR" altLang="fr-FR" sz="1800" b="1" err="1">
                <a:solidFill>
                  <a:schemeClr val="tx1"/>
                </a:solidFill>
              </a:rPr>
              <a:t>with</a:t>
            </a:r>
            <a:r>
              <a:rPr lang="fr-FR" altLang="fr-FR" sz="1800" b="1">
                <a:solidFill>
                  <a:schemeClr val="tx1"/>
                </a:solidFill>
              </a:rPr>
              <a:t> GTFS</a:t>
            </a:r>
          </a:p>
          <a:p>
            <a:pPr marL="501650" lvl="1" indent="-457200" eaLnBrk="1" hangingPunct="1">
              <a:lnSpc>
                <a:spcPct val="90000"/>
              </a:lnSpc>
              <a:buFont typeface="Trebuchet MS" panose="020B0603020202020204" pitchFamily="34" charset="0"/>
              <a:buAutoNum type="arabicPeriod"/>
              <a:defRPr/>
            </a:pPr>
            <a:r>
              <a:rPr lang="fr-FR" altLang="fr-FR" sz="1800" b="1" err="1">
                <a:solidFill>
                  <a:schemeClr val="tx1"/>
                </a:solidFill>
              </a:rPr>
              <a:t>Positioning</a:t>
            </a:r>
            <a:r>
              <a:rPr lang="fr-FR" altLang="fr-FR" sz="1800" b="1">
                <a:solidFill>
                  <a:schemeClr val="tx1"/>
                </a:solidFill>
              </a:rPr>
              <a:t> </a:t>
            </a:r>
            <a:r>
              <a:rPr lang="fr-FR" altLang="fr-FR" sz="1800" b="1" err="1">
                <a:solidFill>
                  <a:schemeClr val="tx1"/>
                </a:solidFill>
              </a:rPr>
              <a:t>towards</a:t>
            </a:r>
            <a:r>
              <a:rPr lang="fr-FR" altLang="fr-FR" sz="1800" b="1">
                <a:solidFill>
                  <a:schemeClr val="tx1"/>
                </a:solidFill>
              </a:rPr>
              <a:t> OJP</a:t>
            </a:r>
          </a:p>
          <a:p>
            <a:pPr marL="501650" lvl="1" indent="-457200" eaLnBrk="1" hangingPunct="1">
              <a:lnSpc>
                <a:spcPct val="90000"/>
              </a:lnSpc>
              <a:buFont typeface="Trebuchet MS" panose="020B0603020202020204" pitchFamily="34" charset="0"/>
              <a:buAutoNum type="arabicPeriod"/>
              <a:defRPr/>
            </a:pPr>
            <a:r>
              <a:rPr lang="fr-FR" altLang="fr-FR" sz="1800" b="1" err="1">
                <a:solidFill>
                  <a:schemeClr val="tx1"/>
                </a:solidFill>
              </a:rPr>
              <a:t>Positioning</a:t>
            </a:r>
            <a:r>
              <a:rPr lang="fr-FR" altLang="fr-FR" sz="1800" b="1">
                <a:solidFill>
                  <a:schemeClr val="tx1"/>
                </a:solidFill>
              </a:rPr>
              <a:t> </a:t>
            </a:r>
            <a:r>
              <a:rPr lang="fr-FR" altLang="fr-FR" sz="1800" b="1" err="1">
                <a:solidFill>
                  <a:schemeClr val="tx1"/>
                </a:solidFill>
              </a:rPr>
              <a:t>towards</a:t>
            </a:r>
            <a:r>
              <a:rPr lang="fr-FR" altLang="fr-FR" sz="1800" b="1">
                <a:solidFill>
                  <a:schemeClr val="tx1"/>
                </a:solidFill>
              </a:rPr>
              <a:t> </a:t>
            </a:r>
            <a:r>
              <a:rPr lang="fr-FR" altLang="fr-FR" sz="1800" b="1" err="1">
                <a:solidFill>
                  <a:schemeClr val="tx1"/>
                </a:solidFill>
              </a:rPr>
              <a:t>NeTEx</a:t>
            </a:r>
            <a:endParaRPr lang="fr-FR" altLang="fr-FR" sz="1800" b="1">
              <a:solidFill>
                <a:schemeClr val="tx1"/>
              </a:solidFill>
            </a:endParaRPr>
          </a:p>
          <a:p>
            <a:pPr marL="501650" lvl="1" indent="-457200" eaLnBrk="1" hangingPunct="1">
              <a:lnSpc>
                <a:spcPct val="90000"/>
              </a:lnSpc>
              <a:buFont typeface="Trebuchet MS" panose="020B0603020202020204" pitchFamily="34" charset="0"/>
              <a:buAutoNum type="arabicPeriod"/>
              <a:defRPr/>
            </a:pPr>
            <a:r>
              <a:rPr lang="fr-FR" altLang="fr-FR" sz="1800" b="1" err="1">
                <a:solidFill>
                  <a:schemeClr val="tx1"/>
                </a:solidFill>
              </a:rPr>
              <a:t>Positioning</a:t>
            </a:r>
            <a:r>
              <a:rPr lang="fr-FR" altLang="fr-FR" sz="1800" b="1">
                <a:solidFill>
                  <a:schemeClr val="tx1"/>
                </a:solidFill>
              </a:rPr>
              <a:t> </a:t>
            </a:r>
            <a:r>
              <a:rPr lang="fr-FR" altLang="fr-FR" sz="1800" b="1" err="1">
                <a:solidFill>
                  <a:schemeClr val="tx1"/>
                </a:solidFill>
              </a:rPr>
              <a:t>towards</a:t>
            </a:r>
            <a:r>
              <a:rPr lang="fr-FR" altLang="fr-FR" sz="1800" b="1">
                <a:solidFill>
                  <a:schemeClr val="tx1"/>
                </a:solidFill>
              </a:rPr>
              <a:t> SIRI</a:t>
            </a:r>
          </a:p>
          <a:p>
            <a:pPr marL="501650" lvl="1" indent="-457200" eaLnBrk="1" hangingPunct="1">
              <a:lnSpc>
                <a:spcPct val="90000"/>
              </a:lnSpc>
              <a:buFont typeface="Trebuchet MS" panose="020B0603020202020204" pitchFamily="34" charset="0"/>
              <a:buAutoNum type="arabicPeriod"/>
              <a:defRPr/>
            </a:pPr>
            <a:r>
              <a:rPr lang="fr-FR" altLang="fr-FR" sz="1800" b="1">
                <a:solidFill>
                  <a:schemeClr val="tx1"/>
                </a:solidFill>
              </a:rPr>
              <a:t>Replies to </a:t>
            </a:r>
            <a:r>
              <a:rPr lang="fr-FR" altLang="fr-FR" sz="1800" b="1" err="1">
                <a:solidFill>
                  <a:schemeClr val="tx1"/>
                </a:solidFill>
              </a:rPr>
              <a:t>specific</a:t>
            </a:r>
            <a:r>
              <a:rPr lang="fr-FR" altLang="fr-FR" sz="1800" b="1">
                <a:solidFill>
                  <a:schemeClr val="tx1"/>
                </a:solidFill>
              </a:rPr>
              <a:t> points</a:t>
            </a:r>
          </a:p>
          <a:p>
            <a:pPr marL="501650" lvl="1" indent="-457200" eaLnBrk="1" hangingPunct="1">
              <a:lnSpc>
                <a:spcPct val="90000"/>
              </a:lnSpc>
              <a:buFont typeface="Trebuchet MS" panose="020B0603020202020204" pitchFamily="34" charset="0"/>
              <a:buAutoNum type="arabicPeriod"/>
              <a:defRPr/>
            </a:pPr>
            <a:r>
              <a:rPr lang="fr-FR" altLang="fr-FR" sz="1800" b="1" err="1">
                <a:solidFill>
                  <a:schemeClr val="tx1"/>
                </a:solidFill>
              </a:rPr>
              <a:t>Other</a:t>
            </a:r>
            <a:r>
              <a:rPr lang="fr-FR" altLang="fr-FR" sz="1800" b="1">
                <a:solidFill>
                  <a:schemeClr val="tx1"/>
                </a:solidFill>
              </a:rPr>
              <a:t> </a:t>
            </a:r>
            <a:r>
              <a:rPr lang="fr-FR" altLang="fr-FR" sz="1800" b="1" err="1">
                <a:solidFill>
                  <a:schemeClr val="tx1"/>
                </a:solidFill>
              </a:rPr>
              <a:t>activities</a:t>
            </a:r>
            <a:r>
              <a:rPr lang="fr-FR" altLang="fr-FR" sz="1800" b="1">
                <a:solidFill>
                  <a:schemeClr val="tx1"/>
                </a:solidFill>
              </a:rPr>
              <a:t> to </a:t>
            </a:r>
            <a:r>
              <a:rPr lang="fr-FR" altLang="fr-FR" sz="1800" b="1" err="1">
                <a:solidFill>
                  <a:schemeClr val="tx1"/>
                </a:solidFill>
              </a:rPr>
              <a:t>consider</a:t>
            </a:r>
            <a:endParaRPr lang="fr-FR" altLang="fr-FR" sz="1800" b="1">
              <a:solidFill>
                <a:schemeClr val="tx1"/>
              </a:solidFill>
            </a:endParaRPr>
          </a:p>
          <a:p>
            <a:pPr marL="501650" lvl="1" indent="-457200" eaLnBrk="1" hangingPunct="1">
              <a:lnSpc>
                <a:spcPct val="90000"/>
              </a:lnSpc>
              <a:buFont typeface="Trebuchet MS" panose="020B0603020202020204" pitchFamily="34" charset="0"/>
              <a:buAutoNum type="arabicPeriod"/>
              <a:defRPr/>
            </a:pPr>
            <a:endParaRPr lang="fr-FR" altLang="fr-FR" sz="1800" b="1">
              <a:solidFill>
                <a:schemeClr val="tx1"/>
              </a:solidFill>
            </a:endParaRPr>
          </a:p>
          <a:p>
            <a:pPr marL="501650" lvl="1" indent="-457200" eaLnBrk="1" hangingPunct="1">
              <a:lnSpc>
                <a:spcPct val="90000"/>
              </a:lnSpc>
              <a:buFont typeface="Trebuchet MS" panose="020B0603020202020204" pitchFamily="34" charset="0"/>
              <a:buAutoNum type="arabicPeriod"/>
              <a:defRPr/>
            </a:pPr>
            <a:endParaRPr lang="fr-FR" altLang="fr-FR" sz="1800" b="1">
              <a:solidFill>
                <a:schemeClr val="tx1"/>
              </a:solidFill>
            </a:endParaRPr>
          </a:p>
          <a:p>
            <a:pPr marL="44450" lvl="1" indent="0" eaLnBrk="1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endParaRPr lang="fr-FR" altLang="fr-FR" sz="1800" b="1">
              <a:solidFill>
                <a:schemeClr val="tx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27D1EC-E4D1-2981-5CB6-C49D29F6D2EE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9221" name="Espace réservé du numéro de diapositive 5">
            <a:extLst>
              <a:ext uri="{FF2B5EF4-FFF2-40B4-BE49-F238E27FC236}">
                <a16:creationId xmlns:a16="http://schemas.microsoft.com/office/drawing/2014/main" id="{CA970A1E-25A4-C4B2-DD30-B41834C8857F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4BD668C-BCC3-462D-B5A3-31A5EE4B959E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9222" name="Espace réservé de la date 2">
            <a:extLst>
              <a:ext uri="{FF2B5EF4-FFF2-40B4-BE49-F238E27FC236}">
                <a16:creationId xmlns:a16="http://schemas.microsoft.com/office/drawing/2014/main" id="{5B6F3B10-C85F-E1D5-42CC-27B1823145AF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20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 err="1"/>
              <a:t>Comparison</a:t>
            </a:r>
            <a:r>
              <a:rPr lang="fr-FR" altLang="fr-FR" sz="2400" b="1"/>
              <a:t> – </a:t>
            </a:r>
            <a:r>
              <a:rPr lang="fr-FR" altLang="fr-FR" sz="2400" b="1" err="1"/>
              <a:t>Roles</a:t>
            </a:r>
            <a:r>
              <a:rPr lang="fr-FR" altLang="fr-FR" sz="2400" b="1"/>
              <a:t> in IFM</a:t>
            </a:r>
            <a:endParaRPr lang="en-US"/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4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573DD38-7A52-5564-1556-251978673E6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7608" y="1333049"/>
            <a:ext cx="6480720" cy="485997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1B8F780-AEEE-D565-59DC-06083FEE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AA7FD962-8E46-4CB1-6735-8F5A2ED9BBEA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880592" y="125017"/>
            <a:ext cx="10032437" cy="578931"/>
          </a:xfrm>
          <a:prstGeom prst="rect">
            <a:avLst/>
          </a:prstGeom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System architecture </a:t>
            </a:r>
          </a:p>
        </p:txBody>
      </p:sp>
    </p:spTree>
    <p:extLst>
      <p:ext uri="{BB962C8B-B14F-4D97-AF65-F5344CB8AC3E}">
        <p14:creationId xmlns:p14="http://schemas.microsoft.com/office/powerpoint/2010/main" val="3821597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21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Relations </a:t>
            </a:r>
            <a:r>
              <a:rPr lang="fr-FR" sz="3600" err="1"/>
              <a:t>with</a:t>
            </a:r>
            <a:r>
              <a:rPr lang="fr-FR" sz="3600"/>
              <a:t> GBFS</a:t>
            </a:r>
            <a:br>
              <a:rPr lang="fr-FR" sz="3600"/>
            </a:br>
            <a:endParaRPr lang="fr-FR" sz="3600"/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/>
              <a:t>GBFS (and bike sharing) </a:t>
            </a:r>
            <a:r>
              <a:rPr lang="fr-FR" altLang="fr-FR" sz="2400" b="1" err="1"/>
              <a:t>is</a:t>
            </a:r>
            <a:r>
              <a:rPr lang="fr-FR" altLang="fr-FR" sz="2400" b="1"/>
              <a:t> the main/initial use case TOMP-API </a:t>
            </a:r>
            <a:r>
              <a:rPr lang="fr-FR" altLang="fr-FR" sz="2400" b="1" err="1"/>
              <a:t>was</a:t>
            </a:r>
            <a:r>
              <a:rPr lang="fr-FR" altLang="fr-FR" sz="2400" b="1"/>
              <a:t> </a:t>
            </a:r>
            <a:r>
              <a:rPr lang="fr-FR" altLang="fr-FR" sz="2400" b="1" err="1"/>
              <a:t>built</a:t>
            </a:r>
            <a:r>
              <a:rPr lang="fr-FR" altLang="fr-FR" sz="2400" b="1"/>
              <a:t> for</a:t>
            </a:r>
            <a:endParaRPr lang="en-US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fr-FR" altLang="fr-FR" sz="2200" b="1"/>
              <a:t>The </a:t>
            </a:r>
            <a:r>
              <a:rPr lang="fr-FR" altLang="fr-FR" sz="2200" b="1" err="1"/>
              <a:t>example</a:t>
            </a:r>
            <a:r>
              <a:rPr lang="fr-FR" altLang="fr-FR" sz="2200" b="1"/>
              <a:t> on </a:t>
            </a:r>
            <a:r>
              <a:rPr lang="fr-FR" altLang="fr-FR" sz="2200" b="1" err="1"/>
              <a:t>Github</a:t>
            </a:r>
            <a:r>
              <a:rPr lang="fr-FR" altLang="fr-FR" sz="2200" b="1"/>
              <a:t> concerne bike sharing </a:t>
            </a:r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fr-FR" altLang="fr-FR" sz="2200" b="1"/>
              <a:t>The notion </a:t>
            </a:r>
            <a:r>
              <a:rPr lang="fr-FR" altLang="fr-FR" sz="2200" b="1" i="1"/>
              <a:t>asset</a:t>
            </a:r>
            <a:r>
              <a:rPr lang="fr-FR" altLang="fr-FR" sz="2200" b="1"/>
              <a:t> </a:t>
            </a:r>
            <a:r>
              <a:rPr lang="fr-FR" altLang="fr-FR" sz="2200" b="1" err="1"/>
              <a:t>aims</a:t>
            </a:r>
            <a:r>
              <a:rPr lang="fr-FR" altLang="fr-FR" sz="2200" b="1"/>
              <a:t> to </a:t>
            </a:r>
            <a:r>
              <a:rPr lang="fr-FR" altLang="fr-FR" sz="2200" b="1" err="1"/>
              <a:t>be</a:t>
            </a:r>
            <a:r>
              <a:rPr lang="fr-FR" altLang="fr-FR" sz="2200" b="1"/>
              <a:t> </a:t>
            </a:r>
            <a:r>
              <a:rPr lang="fr-FR" altLang="fr-FR" sz="2200" b="1" err="1"/>
              <a:t>generic</a:t>
            </a:r>
            <a:r>
              <a:rPr lang="fr-FR" altLang="fr-FR" sz="2200" b="1"/>
              <a:t> but </a:t>
            </a:r>
            <a:r>
              <a:rPr lang="fr-FR" altLang="fr-FR" sz="2200" b="1" err="1"/>
              <a:t>remains</a:t>
            </a:r>
            <a:r>
              <a:rPr lang="fr-FR" altLang="fr-FR" sz="2200" b="1"/>
              <a:t> </a:t>
            </a:r>
            <a:r>
              <a:rPr lang="fr-FR" altLang="fr-FR" sz="2200" b="1" err="1"/>
              <a:t>quite</a:t>
            </a:r>
            <a:r>
              <a:rPr lang="fr-FR" altLang="fr-FR" sz="2200" b="1"/>
              <a:t> </a:t>
            </a:r>
            <a:r>
              <a:rPr lang="fr-FR" altLang="fr-FR" sz="2200" b="1" err="1"/>
              <a:t>linked</a:t>
            </a:r>
            <a:r>
              <a:rPr lang="fr-FR" altLang="fr-FR" sz="2200" b="1"/>
              <a:t> </a:t>
            </a:r>
            <a:r>
              <a:rPr lang="fr-FR" altLang="fr-FR" sz="2200" b="1" err="1"/>
              <a:t>with</a:t>
            </a:r>
            <a:r>
              <a:rPr lang="fr-FR" altLang="fr-FR" sz="2200" b="1"/>
              <a:t> the </a:t>
            </a:r>
            <a:r>
              <a:rPr lang="fr-FR" altLang="fr-FR" sz="2200" b="1" err="1"/>
              <a:t>vehicle</a:t>
            </a:r>
            <a:r>
              <a:rPr lang="fr-FR" altLang="fr-FR" sz="2200" b="1"/>
              <a:t> to book</a:t>
            </a:r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fr-FR" altLang="fr-FR" sz="2200" b="1"/>
              <a:t>It </a:t>
            </a:r>
            <a:r>
              <a:rPr lang="fr-FR" altLang="fr-FR" sz="2200" b="1" err="1"/>
              <a:t>is</a:t>
            </a:r>
            <a:r>
              <a:rPr lang="fr-FR" altLang="fr-FR" sz="2200" b="1"/>
              <a:t> </a:t>
            </a:r>
            <a:r>
              <a:rPr lang="fr-FR" altLang="fr-FR" sz="2200" b="1" err="1"/>
              <a:t>deeply</a:t>
            </a:r>
            <a:r>
              <a:rPr lang="fr-FR" altLang="fr-FR" sz="2200" b="1"/>
              <a:t> </a:t>
            </a:r>
            <a:r>
              <a:rPr lang="fr-FR" altLang="fr-FR" sz="2200" b="1" err="1"/>
              <a:t>inside</a:t>
            </a:r>
            <a:r>
              <a:rPr lang="fr-FR" altLang="fr-FR" sz="2200" b="1"/>
              <a:t> the API </a:t>
            </a:r>
            <a:r>
              <a:rPr lang="fr-FR" altLang="fr-FR" sz="1600" i="1"/>
              <a:t>(check </a:t>
            </a:r>
            <a:r>
              <a:rPr lang="fr-FR" altLang="fr-FR" sz="1600" i="1" err="1"/>
              <a:t>next</a:t>
            </a:r>
            <a:r>
              <a:rPr lang="fr-FR" altLang="fr-FR" sz="1600" i="1"/>
              <a:t> slide)</a:t>
            </a:r>
            <a:endParaRPr lang="fr-FR" altLang="fr-FR" sz="2200" i="1"/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95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22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Relations </a:t>
            </a:r>
            <a:r>
              <a:rPr lang="fr-FR" sz="3600" err="1"/>
              <a:t>with</a:t>
            </a:r>
            <a:r>
              <a:rPr lang="fr-FR" sz="3600"/>
              <a:t> GBFS</a:t>
            </a:r>
            <a:br>
              <a:rPr lang="fr-FR" sz="3600"/>
            </a:br>
            <a:endParaRPr lang="fr-FR" sz="3600"/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4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39F418B-504A-A310-B5BA-4EC8FCB31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195" y="1146908"/>
            <a:ext cx="3610479" cy="41249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723ABAC-B4B9-4F52-33B1-F5FD15DEC4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1458"/>
          <a:stretch/>
        </p:blipFill>
        <p:spPr>
          <a:xfrm>
            <a:off x="4583832" y="1052736"/>
            <a:ext cx="7083469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88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23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Relations </a:t>
            </a:r>
            <a:r>
              <a:rPr lang="fr-FR" sz="3600" err="1"/>
              <a:t>with</a:t>
            </a:r>
            <a:r>
              <a:rPr lang="fr-FR" sz="3600"/>
              <a:t> GTFS</a:t>
            </a:r>
            <a:br>
              <a:rPr lang="fr-FR" sz="3600"/>
            </a:br>
            <a:endParaRPr lang="fr-FR" sz="3600"/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/>
              <a:t>The relations </a:t>
            </a:r>
            <a:r>
              <a:rPr lang="fr-FR" altLang="fr-FR" sz="2400" b="1" err="1"/>
              <a:t>with</a:t>
            </a:r>
            <a:r>
              <a:rPr lang="fr-FR" altLang="fr-FR" sz="2400" b="1"/>
              <a:t> </a:t>
            </a:r>
            <a:r>
              <a:rPr lang="fr-FR" altLang="fr-FR" sz="2400" b="1" err="1"/>
              <a:t>planned</a:t>
            </a:r>
            <a:r>
              <a:rPr lang="fr-FR" altLang="fr-FR" sz="2400" b="1"/>
              <a:t> data of public transport have been </a:t>
            </a:r>
            <a:r>
              <a:rPr lang="fr-FR" altLang="fr-FR" sz="2400" b="1" err="1"/>
              <a:t>considered</a:t>
            </a:r>
            <a:r>
              <a:rPr lang="fr-FR" altLang="fr-FR" sz="2400" b="1"/>
              <a:t> </a:t>
            </a:r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fr-FR" altLang="fr-FR" sz="2200" b="1" err="1"/>
              <a:t>We</a:t>
            </a:r>
            <a:r>
              <a:rPr lang="fr-FR" altLang="fr-FR" sz="2200" b="1"/>
              <a:t> </a:t>
            </a:r>
            <a:r>
              <a:rPr lang="fr-FR" altLang="fr-FR" sz="2200" b="1" err="1"/>
              <a:t>find</a:t>
            </a:r>
            <a:r>
              <a:rPr lang="fr-FR" altLang="fr-FR" sz="2200" b="1"/>
              <a:t> </a:t>
            </a:r>
            <a:r>
              <a:rPr lang="fr-FR" altLang="fr-FR" sz="2200" b="1" err="1"/>
              <a:t>them</a:t>
            </a:r>
            <a:r>
              <a:rPr lang="fr-FR" altLang="fr-FR" sz="2200" b="1"/>
              <a:t> in </a:t>
            </a:r>
            <a:r>
              <a:rPr lang="fr-FR" altLang="fr-FR" sz="2200" b="1" err="1"/>
              <a:t>Swagger</a:t>
            </a:r>
            <a:r>
              <a:rPr lang="fr-FR" altLang="fr-FR" sz="2200" b="1"/>
              <a:t> (</a:t>
            </a:r>
            <a:r>
              <a:rPr lang="fr-FR" altLang="fr-FR" sz="2200" b="1" err="1"/>
              <a:t>especially</a:t>
            </a:r>
            <a:r>
              <a:rPr lang="fr-FR" altLang="fr-FR" sz="2200" b="1"/>
              <a:t> for the identification of stops )</a:t>
            </a:r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318770" lvl="2" indent="0" algn="ctr">
              <a:lnSpc>
                <a:spcPct val="90000"/>
              </a:lnSpc>
              <a:spcAft>
                <a:spcPct val="0"/>
              </a:spcAft>
              <a:buNone/>
            </a:pPr>
            <a:r>
              <a:rPr lang="fr-FR" sz="2000">
                <a:ea typeface="+mn-lt"/>
                <a:cs typeface="+mn-lt"/>
              </a:rPr>
              <a:t>Note the absence of </a:t>
            </a:r>
            <a:r>
              <a:rPr lang="fr-FR" sz="2000" err="1">
                <a:ea typeface="+mn-lt"/>
                <a:cs typeface="+mn-lt"/>
              </a:rPr>
              <a:t>NeTEx</a:t>
            </a:r>
            <a:r>
              <a:rPr lang="fr-FR" sz="2000">
                <a:ea typeface="+mn-lt"/>
                <a:cs typeface="+mn-lt"/>
              </a:rPr>
              <a:t> and the explicit </a:t>
            </a:r>
            <a:r>
              <a:rPr lang="fr-FR" sz="2000" err="1">
                <a:ea typeface="+mn-lt"/>
                <a:cs typeface="+mn-lt"/>
              </a:rPr>
              <a:t>reference</a:t>
            </a:r>
            <a:r>
              <a:rPr lang="fr-FR" sz="2000">
                <a:ea typeface="+mn-lt"/>
                <a:cs typeface="+mn-lt"/>
              </a:rPr>
              <a:t> to the Dutch national stop </a:t>
            </a:r>
            <a:r>
              <a:rPr lang="fr-FR" sz="2000" err="1">
                <a:ea typeface="+mn-lt"/>
                <a:cs typeface="+mn-lt"/>
              </a:rPr>
              <a:t>reference</a:t>
            </a:r>
            <a:endParaRPr lang="fr-FR" sz="2000" err="1"/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7A3E0CC-5918-D5AC-D6FF-46DA699B5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526" y="2564904"/>
            <a:ext cx="7132471" cy="264774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58E0184-32EE-FFEC-4A0C-B82660098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3347" y="3156144"/>
            <a:ext cx="6503559" cy="243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0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24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Relations </a:t>
            </a:r>
            <a:r>
              <a:rPr lang="fr-FR" sz="3600" err="1"/>
              <a:t>with</a:t>
            </a:r>
            <a:r>
              <a:rPr lang="fr-FR" sz="3600"/>
              <a:t> GTFS</a:t>
            </a:r>
            <a:br>
              <a:rPr lang="fr-FR" sz="3600"/>
            </a:br>
            <a:endParaRPr lang="fr-FR" sz="3600"/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4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D7F3C96-E52C-DC4F-44A7-CF5A60C10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9656" y="2276872"/>
            <a:ext cx="6336704" cy="28803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2D01C0-F8E4-5EB4-E4B7-89CE884423C9}"/>
              </a:ext>
            </a:extLst>
          </p:cNvPr>
          <p:cNvSpPr/>
          <p:nvPr/>
        </p:nvSpPr>
        <p:spPr>
          <a:xfrm flipV="1">
            <a:off x="4469339" y="4277329"/>
            <a:ext cx="2448272" cy="175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787D4487-DE7E-67B0-C48A-38B429B768A8}"/>
              </a:ext>
            </a:extLst>
          </p:cNvPr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fr-FR" altLang="fr-FR" sz="2200" b="1" err="1"/>
              <a:t>Found</a:t>
            </a:r>
            <a:r>
              <a:rPr lang="fr-FR" altLang="fr-FR" sz="2200" b="1"/>
              <a:t> in </a:t>
            </a:r>
            <a:r>
              <a:rPr lang="fr-FR" altLang="fr-FR" sz="2200" b="1" err="1"/>
              <a:t>Swagger</a:t>
            </a:r>
            <a:r>
              <a:rPr lang="fr-FR" altLang="fr-FR" sz="2200" b="1"/>
              <a:t> (</a:t>
            </a:r>
            <a:r>
              <a:rPr lang="fr-FR" altLang="fr-FR" sz="2200" b="1" err="1"/>
              <a:t>especially</a:t>
            </a:r>
            <a:r>
              <a:rPr lang="fr-FR" altLang="fr-FR" sz="2200" b="1"/>
              <a:t> for identification of stops)</a:t>
            </a:r>
            <a:endParaRPr lang="en-US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318770" lvl="2" indent="0">
              <a:lnSpc>
                <a:spcPct val="90000"/>
              </a:lnSpc>
              <a:spcAft>
                <a:spcPct val="0"/>
              </a:spcAft>
              <a:buNone/>
            </a:pPr>
            <a:endParaRPr lang="fr-FR" altLang="fr-FR" sz="2200" b="1"/>
          </a:p>
        </p:txBody>
      </p:sp>
    </p:spTree>
    <p:extLst>
      <p:ext uri="{BB962C8B-B14F-4D97-AF65-F5344CB8AC3E}">
        <p14:creationId xmlns:p14="http://schemas.microsoft.com/office/powerpoint/2010/main" val="772233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25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728192" y="-27383"/>
            <a:ext cx="10200456" cy="578931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TOMP and the "</a:t>
            </a:r>
            <a:r>
              <a:rPr lang="fr-FR" sz="3600" err="1"/>
              <a:t>classic</a:t>
            </a:r>
            <a:r>
              <a:rPr lang="fr-FR" sz="3600"/>
              <a:t>" public </a:t>
            </a:r>
            <a:r>
              <a:rPr lang="fr-FR" sz="3600" err="1"/>
              <a:t>trasport</a:t>
            </a:r>
            <a:r>
              <a:rPr lang="fr-FR" sz="3600"/>
              <a:t> </a:t>
            </a:r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91344" y="981076"/>
            <a:ext cx="6840760" cy="5400675"/>
          </a:xfrm>
        </p:spPr>
        <p:txBody>
          <a:bodyPr/>
          <a:lstStyle/>
          <a:p>
            <a:pPr marL="45720" lvl="1" indent="0">
              <a:lnSpc>
                <a:spcPct val="90000"/>
              </a:lnSpc>
              <a:spcAft>
                <a:spcPct val="0"/>
              </a:spcAft>
              <a:buNone/>
            </a:pPr>
            <a:r>
              <a:rPr lang="fr-FR" altLang="fr-FR" sz="1200">
                <a:hlinkClick r:id="rId7"/>
              </a:rPr>
              <a:t>https://github.com/TOMP-WG/TOMP-API/wiki/How-do-I-implement-a-public-transport-operator</a:t>
            </a:r>
            <a:r>
              <a:rPr lang="fr-FR" altLang="fr-FR" sz="1200"/>
              <a:t> </a:t>
            </a:r>
            <a:endParaRPr lang="en-US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en" sz="2200" b="1"/>
              <a:t>Identical scenario for Bus, Metro, Train…​</a:t>
            </a:r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en" sz="2200" b="1"/>
              <a:t>But no “composite-leg” currently in the YAML</a:t>
            </a:r>
            <a:endParaRPr lang="en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en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en" sz="2200" b="1"/>
              <a:t>And this means that the journey planner must do the pre-division to be consistent with the </a:t>
            </a:r>
            <a:r>
              <a:rPr lang="en" sz="2200" b="1" err="1"/>
              <a:t>tarification</a:t>
            </a:r>
            <a:r>
              <a:rPr lang="en" sz="2200" b="1"/>
              <a:t> (example of a Bus+Tram+Metro trip in Paris)
The reservation seems to refer to the transporter's services</a:t>
            </a:r>
            <a:endParaRPr lang="en"/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F1450E4-0EDC-6A0C-51D7-4943ABAF80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2104" y="882752"/>
            <a:ext cx="4610541" cy="53012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CC770-62DC-806D-E309-A8F9988562C9}"/>
              </a:ext>
            </a:extLst>
          </p:cNvPr>
          <p:cNvSpPr/>
          <p:nvPr/>
        </p:nvSpPr>
        <p:spPr>
          <a:xfrm>
            <a:off x="7176120" y="2060848"/>
            <a:ext cx="432048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209D1B-B2FA-D6C4-9CB7-B6AE2CB46326}"/>
              </a:ext>
            </a:extLst>
          </p:cNvPr>
          <p:cNvSpPr/>
          <p:nvPr/>
        </p:nvSpPr>
        <p:spPr>
          <a:xfrm flipV="1">
            <a:off x="7248128" y="2789312"/>
            <a:ext cx="3744416" cy="279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309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26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Position </a:t>
            </a:r>
            <a:r>
              <a:rPr lang="fr-FR" sz="3600" err="1"/>
              <a:t>comparing</a:t>
            </a:r>
            <a:r>
              <a:rPr lang="fr-FR" sz="3600"/>
              <a:t> </a:t>
            </a:r>
            <a:r>
              <a:rPr lang="fr-FR" sz="3600" err="1"/>
              <a:t>with</a:t>
            </a:r>
            <a:r>
              <a:rPr lang="fr-FR" sz="3600"/>
              <a:t> OJP</a:t>
            </a:r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/>
              <a:t>OJP </a:t>
            </a:r>
            <a:r>
              <a:rPr lang="en" sz="2400" b="1"/>
              <a:t>covers (much) more than the Planning service of T</a:t>
            </a:r>
            <a:r>
              <a:rPr lang="fr-FR" altLang="fr-FR" sz="2400" b="1"/>
              <a:t>OMP</a:t>
            </a:r>
            <a:endParaRPr lang="en-US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fr-FR" altLang="fr-FR" sz="2200" b="1"/>
              <a:t>OJP </a:t>
            </a:r>
            <a:r>
              <a:rPr lang="en-US" sz="2200" b="1">
                <a:ea typeface="+mn-lt"/>
                <a:cs typeface="+mn-lt"/>
              </a:rPr>
              <a:t>Services </a:t>
            </a:r>
            <a:r>
              <a:rPr lang="en-US" sz="2200" b="1"/>
              <a:t>and </a:t>
            </a:r>
            <a:r>
              <a:rPr lang="en-US" sz="2200" b="1" err="1"/>
              <a:t>utilisation</a:t>
            </a:r>
            <a:r>
              <a:rPr lang="en-US" sz="2200" b="1"/>
              <a:t> </a:t>
            </a:r>
            <a:r>
              <a:rPr lang="fr-FR" altLang="fr-FR" sz="2200" b="1" err="1"/>
              <a:t>sequence</a:t>
            </a:r>
            <a:r>
              <a:rPr lang="fr-FR" altLang="fr-FR" sz="2200" b="1"/>
              <a:t> </a:t>
            </a:r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9C7FF443-F76B-86CA-1272-DF7E39C019C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2151449"/>
            <a:ext cx="6192520" cy="373253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9FED230-A4AF-EE19-94FE-CB9F65377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3936" y="5993154"/>
            <a:ext cx="4480948" cy="9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47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27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415480" y="1052736"/>
            <a:ext cx="9217148" cy="5400675"/>
          </a:xfrm>
        </p:spPr>
        <p:txBody>
          <a:bodyPr/>
          <a:lstStyle/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,Sans-Serif" panose="05000000000000000000" pitchFamily="2" charset="2"/>
              <a:buChar char="§"/>
            </a:pPr>
            <a:r>
              <a:rPr lang="fr-FR" sz="2400" b="1">
                <a:ea typeface="+mn-lt"/>
                <a:cs typeface="+mn-lt"/>
              </a:rPr>
              <a:t>OJP </a:t>
            </a:r>
            <a:r>
              <a:rPr lang="en" sz="2400" b="1">
                <a:ea typeface="+mn-lt"/>
                <a:cs typeface="+mn-lt"/>
              </a:rPr>
              <a:t>covers (much) more than the Planning service of T</a:t>
            </a:r>
            <a:r>
              <a:rPr lang="fr-FR" sz="2400" b="1">
                <a:ea typeface="+mn-lt"/>
                <a:cs typeface="+mn-lt"/>
              </a:rPr>
              <a:t>OMP</a:t>
            </a:r>
            <a:endParaRPr lang="en-US" sz="2400">
              <a:ea typeface="+mn-lt"/>
              <a:cs typeface="+mn-lt"/>
            </a:endParaRPr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,Sans-Serif" panose="05000000000000000000" pitchFamily="2" charset="2"/>
              <a:buChar char="§"/>
            </a:pPr>
            <a:r>
              <a:rPr lang="fr-FR" sz="2400" b="1">
                <a:ea typeface="+mn-lt"/>
                <a:cs typeface="+mn-lt"/>
              </a:rPr>
              <a:t>OJP </a:t>
            </a:r>
            <a:r>
              <a:rPr lang="en-US" sz="2400" b="1"/>
              <a:t>Services </a:t>
            </a:r>
            <a:r>
              <a:rPr lang="en-US" sz="2400" b="1">
                <a:ea typeface="+mn-lt"/>
                <a:cs typeface="+mn-lt"/>
              </a:rPr>
              <a:t>and </a:t>
            </a:r>
            <a:r>
              <a:rPr lang="en-US" sz="2400" b="1" err="1">
                <a:ea typeface="+mn-lt"/>
                <a:cs typeface="+mn-lt"/>
              </a:rPr>
              <a:t>utilisation</a:t>
            </a:r>
            <a:r>
              <a:rPr lang="en-US" sz="2400" b="1">
                <a:ea typeface="+mn-lt"/>
                <a:cs typeface="+mn-lt"/>
              </a:rPr>
              <a:t> </a:t>
            </a:r>
            <a:r>
              <a:rPr lang="fr-FR" sz="2400" b="1" err="1">
                <a:ea typeface="+mn-lt"/>
                <a:cs typeface="+mn-lt"/>
              </a:rPr>
              <a:t>sequence</a:t>
            </a:r>
            <a:endParaRPr lang="fr-FR" err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  <a:p>
            <a:pPr marL="318770" lvl="2" indent="0" algn="ctr">
              <a:lnSpc>
                <a:spcPct val="90000"/>
              </a:lnSpc>
              <a:spcAft>
                <a:spcPct val="0"/>
              </a:spcAft>
              <a:buNone/>
            </a:pPr>
            <a:endParaRPr lang="fr-FR" altLang="fr-FR" sz="2200"/>
          </a:p>
          <a:p>
            <a:pPr marL="318770" lvl="2" indent="0" algn="ctr">
              <a:lnSpc>
                <a:spcPct val="90000"/>
              </a:lnSpc>
              <a:spcAft>
                <a:spcPct val="0"/>
              </a:spcAft>
              <a:buNone/>
            </a:pPr>
            <a:endParaRPr lang="fr-FR" altLang="fr-FR" sz="1600" i="1"/>
          </a:p>
          <a:p>
            <a:pPr marL="318770" lvl="2" indent="0" algn="ctr">
              <a:lnSpc>
                <a:spcPct val="90000"/>
              </a:lnSpc>
              <a:spcAft>
                <a:spcPct val="0"/>
              </a:spcAft>
              <a:buNone/>
            </a:pPr>
            <a:r>
              <a:rPr lang="fr-FR" altLang="fr-FR" sz="1600" i="1"/>
              <a:t>Note: </a:t>
            </a:r>
            <a:r>
              <a:rPr lang="en" sz="1600"/>
              <a:t>OJP makes several references to TOMP and consistency with TOMP has been taken into account</a:t>
            </a:r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4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70AF93DF-BE0D-2E95-F57F-88F2BCCEB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795015"/>
              </p:ext>
            </p:extLst>
          </p:nvPr>
        </p:nvGraphicFramePr>
        <p:xfrm>
          <a:off x="695400" y="2041888"/>
          <a:ext cx="10801200" cy="3733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80320">
                  <a:extLst>
                    <a:ext uri="{9D8B030D-6E8A-4147-A177-3AD203B41FA5}">
                      <a16:colId xmlns:a16="http://schemas.microsoft.com/office/drawing/2014/main" val="2420229675"/>
                    </a:ext>
                  </a:extLst>
                </a:gridCol>
                <a:gridCol w="7920880">
                  <a:extLst>
                    <a:ext uri="{9D8B030D-6E8A-4147-A177-3AD203B41FA5}">
                      <a16:colId xmlns:a16="http://schemas.microsoft.com/office/drawing/2014/main" val="12401374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effectLst/>
                        </a:rPr>
                        <a:t>Location information</a:t>
                      </a:r>
                      <a:endParaRPr lang="fr-FR" sz="1600" b="1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matching text input against possible origin and destination locations</a:t>
                      </a:r>
                      <a:endParaRPr lang="fr-FR" sz="16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76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effectLst/>
                        </a:rPr>
                        <a:t>Exchange points</a:t>
                      </a:r>
                      <a:endParaRPr lang="fr-FR" sz="1600" b="1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Connexion point for </a:t>
                      </a:r>
                      <a:r>
                        <a:rPr lang="en-GB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Distributed journey planning </a:t>
                      </a:r>
                      <a:endParaRPr lang="fr-FR" sz="16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047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effectLst/>
                        </a:rPr>
                        <a:t>Trip request</a:t>
                      </a:r>
                      <a:endParaRPr lang="fr-FR" sz="1600" b="1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intermodal trip information from an origin location to a destination taking various user preferences into account</a:t>
                      </a:r>
                      <a:endParaRPr lang="fr-FR" sz="16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133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effectLst/>
                        </a:rPr>
                        <a:t>Distributed journey planning</a:t>
                      </a:r>
                      <a:endParaRPr lang="fr-FR" sz="1600" b="1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Distributed journey planning</a:t>
                      </a:r>
                      <a:endParaRPr lang="fr-FR" sz="16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197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effectLst/>
                        </a:rPr>
                        <a:t>Departure/arrival board</a:t>
                      </a:r>
                      <a:endParaRPr lang="fr-FR" sz="1600" b="1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information on arrivals and/or departures of public transport services from stops for a requested time or period of time</a:t>
                      </a:r>
                      <a:endParaRPr lang="fr-FR" sz="16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685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effectLst/>
                        </a:rPr>
                        <a:t>Trip/Vehicle information</a:t>
                      </a:r>
                      <a:endParaRPr lang="fr-FR" sz="1600" b="1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information on a single trip (service pattern, real-time status, vehicle facilities etc</a:t>
                      </a:r>
                      <a:r>
                        <a:rPr lang="fr-F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GB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.).</a:t>
                      </a:r>
                      <a:r>
                        <a:rPr lang="fr-F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672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effectLst/>
                        </a:rPr>
                        <a:t>Ticket price calculation</a:t>
                      </a:r>
                      <a:endParaRPr lang="fr-FR" sz="1600" b="1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general, stop-specific and trip-specific fare information</a:t>
                      </a:r>
                      <a:endParaRPr lang="fr-FR" sz="16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536180"/>
                  </a:ext>
                </a:extLst>
              </a:tr>
              <a:tr h="318675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effectLst/>
                        </a:rPr>
                        <a:t>Availability information</a:t>
                      </a:r>
                      <a:endParaRPr lang="fr-FR" sz="1600" b="1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informs about the availability of a MOBILITY SERVICE, a VEHICLE, SERVICE JOURNEY, or SINGLE JOURNEY</a:t>
                      </a:r>
                      <a:endParaRPr lang="fr-FR" sz="16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8304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effectLst/>
                        </a:rPr>
                        <a:t>Line information</a:t>
                      </a:r>
                      <a:endParaRPr lang="fr-FR" sz="1600" b="1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informs about </a:t>
                      </a:r>
                      <a:r>
                        <a:rPr lang="fr-F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about a </a:t>
                      </a:r>
                      <a:r>
                        <a:rPr lang="fr-FR" sz="1600" b="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specific</a:t>
                      </a:r>
                      <a:r>
                        <a:rPr lang="fr-F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line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6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078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effectLst/>
                        </a:rPr>
                        <a:t>Refinement of trips</a:t>
                      </a:r>
                      <a:endParaRPr lang="fr-FR" sz="1600" b="1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additional or updated information about a known, previously retrieved trip</a:t>
                      </a:r>
                      <a:endParaRPr lang="fr-FR" sz="16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8784115"/>
                  </a:ext>
                </a:extLst>
              </a:tr>
            </a:tbl>
          </a:graphicData>
        </a:graphic>
      </p:graphicFrame>
      <p:sp>
        <p:nvSpPr>
          <p:cNvPr id="8" name="Titre 4">
            <a:extLst>
              <a:ext uri="{FF2B5EF4-FFF2-40B4-BE49-F238E27FC236}">
                <a16:creationId xmlns:a16="http://schemas.microsoft.com/office/drawing/2014/main" id="{CFC416C8-FD1F-CEAF-321A-212E25F44FEF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880592" y="125017"/>
            <a:ext cx="10032437" cy="578931"/>
          </a:xfrm>
          <a:prstGeom prst="rect">
            <a:avLst/>
          </a:prstGeom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Position </a:t>
            </a:r>
            <a:r>
              <a:rPr lang="fr-FR" sz="3600" err="1"/>
              <a:t>comparing</a:t>
            </a:r>
            <a:r>
              <a:rPr lang="fr-FR" sz="3600"/>
              <a:t> </a:t>
            </a:r>
            <a:r>
              <a:rPr lang="fr-FR" sz="3600" err="1"/>
              <a:t>with</a:t>
            </a:r>
            <a:r>
              <a:rPr lang="fr-FR" sz="3600"/>
              <a:t> OJP</a:t>
            </a:r>
          </a:p>
        </p:txBody>
      </p:sp>
    </p:spTree>
    <p:extLst>
      <p:ext uri="{BB962C8B-B14F-4D97-AF65-F5344CB8AC3E}">
        <p14:creationId xmlns:p14="http://schemas.microsoft.com/office/powerpoint/2010/main" val="623213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28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altLang="fr-FR" sz="3600">
                <a:solidFill>
                  <a:schemeClr val="tx1"/>
                </a:solidFill>
              </a:rPr>
              <a:t>Position </a:t>
            </a:r>
            <a:r>
              <a:rPr lang="fr-FR" altLang="fr-FR" sz="3600" err="1">
                <a:solidFill>
                  <a:schemeClr val="tx1"/>
                </a:solidFill>
              </a:rPr>
              <a:t>comparing</a:t>
            </a:r>
            <a:r>
              <a:rPr lang="fr-FR" altLang="fr-FR" sz="3600">
                <a:solidFill>
                  <a:schemeClr val="tx1"/>
                </a:solidFill>
              </a:rPr>
              <a:t> </a:t>
            </a:r>
            <a:r>
              <a:rPr lang="fr-FR" altLang="fr-FR" sz="3600" err="1">
                <a:solidFill>
                  <a:schemeClr val="tx1"/>
                </a:solidFill>
              </a:rPr>
              <a:t>with</a:t>
            </a:r>
            <a:r>
              <a:rPr lang="fr-FR" altLang="fr-FR" sz="3600">
                <a:solidFill>
                  <a:schemeClr val="tx1"/>
                </a:solidFill>
              </a:rPr>
              <a:t> </a:t>
            </a:r>
            <a:r>
              <a:rPr lang="fr-FR" altLang="fr-FR" sz="3600" b="1" err="1">
                <a:solidFill>
                  <a:schemeClr val="tx1"/>
                </a:solidFill>
              </a:rPr>
              <a:t>NeTEx</a:t>
            </a:r>
            <a:br>
              <a:rPr lang="fr-FR" altLang="fr-FR" sz="3600" b="1">
                <a:solidFill>
                  <a:schemeClr val="tx1"/>
                </a:solidFill>
              </a:rPr>
            </a:br>
            <a:endParaRPr lang="fr-FR" sz="3600"/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5360" y="954088"/>
            <a:ext cx="8640762" cy="5400675"/>
          </a:xfrm>
        </p:spPr>
        <p:txBody>
          <a:bodyPr/>
          <a:lstStyle/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" sz="1800" b="1" err="1"/>
              <a:t>NeTEx</a:t>
            </a:r>
            <a:r>
              <a:rPr lang="en" sz="1800" b="1"/>
              <a:t> covers all the "Operator Information" part and much more ​
- For all the modes considered… and more</a:t>
            </a:r>
            <a:endParaRPr lang="en-US" sz="1800" b="1"/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" sz="1800" b="1"/>
              <a:t>Only identifiers are exchanged (exchangeable)​
This ensures agnosticism … in a limited way​</a:t>
            </a:r>
            <a:endParaRPr lang="en-US" sz="1800" b="1"/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" sz="1800" b="1"/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" sz="1800" b="1"/>
              <a:t>It has many TOMP element that​ could advantageously reuse
</a:t>
            </a:r>
            <a:r>
              <a:rPr lang="en" sz="1800" b="1" err="1"/>
              <a:t>Transmodel</a:t>
            </a:r>
            <a:r>
              <a:rPr lang="en" sz="1800" b="1"/>
              <a:t> Model and Implementation​ </a:t>
            </a:r>
            <a:r>
              <a:rPr lang="en" sz="1800" b="1" err="1"/>
              <a:t>NeTEx</a:t>
            </a:r>
            <a:r>
              <a:rPr lang="en" sz="1800" b="1"/>
              <a:t>​
Leg, Operator, Address, Place, Stop Place, ​
Day &amp; Day Types, etc. etc.​
The concept of FARE PRODUCT (tariff product) </a:t>
            </a:r>
            <a:endParaRPr lang="en-US" sz="1800" b="1"/>
          </a:p>
          <a:p>
            <a:pPr marL="46355" lvl="1" indent="0">
              <a:lnSpc>
                <a:spcPct val="90000"/>
              </a:lnSpc>
              <a:spcAft>
                <a:spcPct val="0"/>
              </a:spcAft>
              <a:buNone/>
            </a:pPr>
            <a:r>
              <a:rPr lang="en" sz="1800" b="1"/>
              <a:t>would have been useful!​</a:t>
            </a:r>
            <a:endParaRPr lang="en-US" sz="1800" b="1"/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6BC0922-A848-1805-FB02-168E9F85A4E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633" y="1412776"/>
            <a:ext cx="4496367" cy="279212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D729D83-6A4D-C3C9-1144-25368C89F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5970" y="4768700"/>
            <a:ext cx="8251764" cy="16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40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29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335360" y="908720"/>
            <a:ext cx="10081120" cy="5400675"/>
          </a:xfrm>
        </p:spPr>
        <p:txBody>
          <a:bodyPr/>
          <a:lstStyle/>
          <a:p>
            <a:pPr lvl="1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en" b="1"/>
              <a:t>SIRI Covers all of TOMP's Trip Execution needs (and much more) ​
The main difference is the fact that TOMP focuses on "Legs" and SIRI on trips
If </a:t>
            </a:r>
            <a:r>
              <a:rPr lang="en" b="1" err="1"/>
              <a:t>NeTEx</a:t>
            </a:r>
            <a:r>
              <a:rPr lang="en" b="1"/>
              <a:t> appears in a certain number ​of
presentations and documents related to TOMP, ​
SIRI has been largely forgotten
Also note that SIRI has set up a ​
“Communication Layer” shared with ​
OJP and </a:t>
            </a:r>
            <a:r>
              <a:rPr lang="en" b="1" err="1"/>
              <a:t>NeTEx</a:t>
            </a:r>
            <a:r>
              <a:rPr lang="en" b="1"/>
              <a:t>, and which could have been ​
reused</a:t>
            </a:r>
            <a:endParaRPr lang="en-US"/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4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C606927-C8E4-A87C-5E6C-527C50074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5919" y="5012659"/>
            <a:ext cx="7718060" cy="1522104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E3D5B0E-DAF8-2666-35D4-145C1B8FB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609" y="2255637"/>
            <a:ext cx="3856831" cy="2706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9B65DFF-D764-68C9-EEF0-855969F4A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Position comparing with SIRI</a:t>
            </a:r>
          </a:p>
        </p:txBody>
      </p:sp>
    </p:spTree>
    <p:extLst>
      <p:ext uri="{BB962C8B-B14F-4D97-AF65-F5344CB8AC3E}">
        <p14:creationId xmlns:p14="http://schemas.microsoft.com/office/powerpoint/2010/main" val="334144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8106D4-F346-F67B-48CF-91D5E96E3738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3315" name="Espace réservé du numéro de diapositive 3">
            <a:extLst>
              <a:ext uri="{FF2B5EF4-FFF2-40B4-BE49-F238E27FC236}">
                <a16:creationId xmlns:a16="http://schemas.microsoft.com/office/drawing/2014/main" id="{A1A42C51-A4E7-47E2-A447-982EC808C039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B9DFAA73-B30A-4965-A812-5D43311B9B02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A1C9ACC6-5497-1DE5-816C-0AB92DAF381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4400" err="1"/>
              <a:t>Analysis</a:t>
            </a:r>
            <a:r>
              <a:rPr lang="fr-FR" sz="4400"/>
              <a:t> objectives</a:t>
            </a:r>
          </a:p>
        </p:txBody>
      </p:sp>
      <p:sp>
        <p:nvSpPr>
          <p:cNvPr id="13317" name="Espace réservé du contenu 5">
            <a:extLst>
              <a:ext uri="{FF2B5EF4-FFF2-40B4-BE49-F238E27FC236}">
                <a16:creationId xmlns:a16="http://schemas.microsoft.com/office/drawing/2014/main" id="{3EF3CC69-1F2A-34AC-8162-9954F1B52DB8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95400" y="908720"/>
            <a:ext cx="10887000" cy="5400675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24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Questions </a:t>
            </a:r>
            <a:r>
              <a:rPr lang="fr-FR" sz="240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that</a:t>
            </a:r>
            <a:r>
              <a:rPr lang="fr-FR" sz="24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have been </a:t>
            </a:r>
            <a:r>
              <a:rPr lang="fr-FR" sz="240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addressed</a:t>
            </a:r>
            <a:r>
              <a:rPr lang="fr-FR" sz="24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fr-FR" sz="2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Can TOMP-API </a:t>
            </a:r>
            <a:r>
              <a:rPr lang="fr-FR" sz="220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be</a:t>
            </a:r>
            <a:r>
              <a:rPr lang="fr-FR" sz="2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fr-FR" sz="220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used</a:t>
            </a:r>
            <a:r>
              <a:rPr lang="fr-FR" sz="2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for the </a:t>
            </a:r>
            <a:r>
              <a:rPr lang="fr-FR" sz="2200" b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new </a:t>
            </a:r>
            <a:r>
              <a:rPr lang="fr-FR" sz="2200" b="1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mobility</a:t>
            </a:r>
            <a:r>
              <a:rPr lang="fr-FR" sz="2200" b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modes as </a:t>
            </a:r>
            <a:r>
              <a:rPr lang="fr-FR" sz="2200" b="1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well</a:t>
            </a:r>
            <a:r>
              <a:rPr lang="fr-FR" sz="2200" b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as for the Public transport and the planning of multimodal trips?</a:t>
            </a:r>
            <a:r>
              <a:rPr lang="fr-FR" sz="22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24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Can TOMP-API </a:t>
            </a:r>
            <a:r>
              <a:rPr lang="fr-FR" sz="240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be</a:t>
            </a:r>
            <a:r>
              <a:rPr lang="fr-FR" sz="24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fr-FR" sz="240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used</a:t>
            </a:r>
            <a:r>
              <a:rPr lang="fr-FR" sz="24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for : </a:t>
            </a:r>
            <a:r>
              <a:rPr lang="fr-FR" sz="2400" b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planning, </a:t>
            </a:r>
            <a:r>
              <a:rPr lang="fr-FR" sz="2400" b="1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booking</a:t>
            </a:r>
            <a:r>
              <a:rPr lang="fr-FR" sz="2400" b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fr-FR" sz="2400" b="1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purchasing</a:t>
            </a:r>
            <a:r>
              <a:rPr lang="fr-FR" sz="2400" b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fr-FR" sz="2400" b="1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payment</a:t>
            </a:r>
            <a:r>
              <a:rPr lang="fr-FR" sz="2400" b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?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24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fr-FR" sz="240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What</a:t>
            </a:r>
            <a:r>
              <a:rPr lang="fr-FR" sz="24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fr-FR" sz="240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is</a:t>
            </a:r>
            <a:r>
              <a:rPr lang="fr-FR" sz="24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the </a:t>
            </a:r>
            <a:r>
              <a:rPr lang="fr-FR" sz="240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link</a:t>
            </a:r>
            <a:r>
              <a:rPr lang="fr-FR" sz="24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fr-FR" sz="240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between</a:t>
            </a:r>
            <a:r>
              <a:rPr lang="fr-FR" sz="24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the </a:t>
            </a:r>
            <a:r>
              <a:rPr lang="fr-FR" sz="2400" b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« planning » as </a:t>
            </a:r>
            <a:r>
              <a:rPr lang="fr-FR" sz="2400" b="1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described</a:t>
            </a:r>
            <a:r>
              <a:rPr lang="fr-FR" sz="2400" b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in TOMP-API, and in TC278/WG3/SG9 and in TC278/WG3/SG8 (for service provision)</a:t>
            </a:r>
            <a:r>
              <a:rPr lang="fr-FR" sz="24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TOMP-API, supposed to be standards-agnostic, can it ensure interoperability between: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data (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traveller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info) provided in a CEN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NeTEx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format and other data related to planning, booking and/or purchasing a transport or mobility service?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data related to the CEN OJP standard and other data related to the reservation and/or purchase of a transport or mobility service?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0" lang="en-US" altLang="en-US" sz="2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 what extent can TOMP-API manage dynamic data in the sense of SIRI services?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76288" lvl="3" indent="-182563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3600" b="1"/>
          </a:p>
        </p:txBody>
      </p:sp>
      <p:sp>
        <p:nvSpPr>
          <p:cNvPr id="13318" name="Espace réservé de la date 1">
            <a:extLst>
              <a:ext uri="{FF2B5EF4-FFF2-40B4-BE49-F238E27FC236}">
                <a16:creationId xmlns:a16="http://schemas.microsoft.com/office/drawing/2014/main" id="{DE88D9C2-DD8A-582B-0F61-92548C0D4268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9AAB8B5-FB20-93F2-6AA8-A57B15550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53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30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>
              <a:spcAft>
                <a:spcPts val="0"/>
              </a:spcAft>
              <a:defRPr/>
            </a:pPr>
            <a:r>
              <a:rPr lang="fr-FR" sz="3600" err="1"/>
              <a:t>Replying</a:t>
            </a:r>
            <a:r>
              <a:rPr lang="fr-FR" sz="3600"/>
              <a:t> to key questions</a:t>
            </a:r>
            <a:endParaRPr lang="en-US"/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" sz="2400" b="1">
                <a:solidFill>
                  <a:srgbClr val="C00000"/>
                </a:solidFill>
              </a:rPr>
              <a:t>Can TOMP-API be used for new mobility modes but also for public transport and the planning of multimodal journeys?</a:t>
            </a:r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FR" altLang="fr-FR" sz="2400" b="1"/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/>
              <a:t>TOMP </a:t>
            </a:r>
            <a:r>
              <a:rPr lang="fr-FR" sz="2400" b="1" err="1"/>
              <a:t>does</a:t>
            </a:r>
            <a:r>
              <a:rPr lang="fr-FR" sz="2400" b="1"/>
              <a:t> not </a:t>
            </a:r>
            <a:r>
              <a:rPr lang="fr-FR" sz="2400" b="1" err="1"/>
              <a:t>provide</a:t>
            </a:r>
            <a:r>
              <a:rPr lang="fr-FR" sz="2400" b="1"/>
              <a:t> the planning </a:t>
            </a:r>
            <a:r>
              <a:rPr lang="fr-FR" sz="2400" b="1" err="1"/>
              <a:t>itself</a:t>
            </a:r>
            <a:r>
              <a:rPr lang="fr-FR" sz="2400" b="1"/>
              <a:t> (</a:t>
            </a:r>
            <a:r>
              <a:rPr lang="fr-FR" sz="2400" b="1" err="1"/>
              <a:t>it</a:t>
            </a:r>
            <a:r>
              <a:rPr lang="fr-FR" sz="2400" b="1"/>
              <a:t> </a:t>
            </a:r>
            <a:r>
              <a:rPr lang="fr-FR" sz="2400" b="1" err="1"/>
              <a:t>is</a:t>
            </a:r>
            <a:r>
              <a:rPr lang="fr-FR" sz="2400" b="1"/>
              <a:t> an interface </a:t>
            </a:r>
            <a:r>
              <a:rPr lang="fr-FR" sz="2400" b="1" err="1"/>
              <a:t>relay</a:t>
            </a:r>
            <a:r>
              <a:rPr lang="fr-FR" sz="2400" b="1"/>
              <a:t>)</a:t>
            </a:r>
          </a:p>
          <a:p>
            <a:pPr marL="502920" lvl="2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200" b="1"/>
              <a:t>OJP </a:t>
            </a:r>
            <a:r>
              <a:rPr lang="fr-FR" altLang="fr-FR" sz="2200" b="1" err="1"/>
              <a:t>is</a:t>
            </a:r>
            <a:r>
              <a:rPr lang="fr-FR" altLang="fr-FR" sz="2200" b="1"/>
              <a:t> </a:t>
            </a:r>
            <a:r>
              <a:rPr lang="fr-FR" altLang="fr-FR" sz="2200" b="1" err="1"/>
              <a:t>much</a:t>
            </a:r>
            <a:r>
              <a:rPr lang="fr-FR" altLang="fr-FR" sz="2200" b="1"/>
              <a:t> more </a:t>
            </a:r>
            <a:r>
              <a:rPr lang="fr-FR" altLang="fr-FR" sz="2200" b="1" err="1"/>
              <a:t>complete</a:t>
            </a:r>
          </a:p>
          <a:p>
            <a:pPr marL="502920" lvl="2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FR" altLang="fr-FR" sz="2200" b="1"/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" sz="2200" b="1"/>
              <a:t>The reservation part (booking) is suitable but only for some particular use case… starting from a route search and with routes where each section can lead to the reservation of an independent “asset”</a:t>
            </a:r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611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31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 err="1"/>
              <a:t>Replying</a:t>
            </a:r>
            <a:r>
              <a:rPr lang="fr-FR" sz="3600"/>
              <a:t> to key questions</a:t>
            </a:r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>
                <a:solidFill>
                  <a:schemeClr val="accent6">
                    <a:lumMod val="75000"/>
                  </a:schemeClr>
                </a:solidFill>
              </a:rPr>
              <a:t>TOMP-API can </a:t>
            </a:r>
            <a:r>
              <a:rPr lang="fr-FR" altLang="fr-FR" sz="2400" b="1" err="1">
                <a:solidFill>
                  <a:schemeClr val="accent6">
                    <a:lumMod val="75000"/>
                  </a:schemeClr>
                </a:solidFill>
              </a:rPr>
              <a:t>be</a:t>
            </a:r>
            <a:r>
              <a:rPr lang="fr-FR" altLang="fr-FR" sz="2400" b="1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altLang="fr-FR" sz="2400" b="1" err="1">
                <a:solidFill>
                  <a:schemeClr val="accent6">
                    <a:lumMod val="75000"/>
                  </a:schemeClr>
                </a:solidFill>
              </a:rPr>
              <a:t>used</a:t>
            </a:r>
            <a:r>
              <a:rPr lang="fr-FR" altLang="fr-FR" sz="2400" b="1">
                <a:solidFill>
                  <a:schemeClr val="accent6">
                    <a:lumMod val="75000"/>
                  </a:schemeClr>
                </a:solidFill>
              </a:rPr>
              <a:t> for: "planning ", </a:t>
            </a:r>
            <a:r>
              <a:rPr lang="fr-FR" altLang="fr-FR" sz="2400" b="1" err="1">
                <a:solidFill>
                  <a:schemeClr val="accent6">
                    <a:lumMod val="75000"/>
                  </a:schemeClr>
                </a:solidFill>
              </a:rPr>
              <a:t>booking</a:t>
            </a:r>
            <a:r>
              <a:rPr lang="fr-FR" altLang="fr-FR" sz="2400" b="1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fr-FR" altLang="fr-FR" sz="2400" b="1" err="1">
                <a:solidFill>
                  <a:schemeClr val="accent6">
                    <a:lumMod val="75000"/>
                  </a:schemeClr>
                </a:solidFill>
              </a:rPr>
              <a:t>purchasing</a:t>
            </a:r>
            <a:r>
              <a:rPr lang="fr-FR" altLang="fr-FR" sz="2400" b="1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fr-FR" altLang="fr-FR" sz="2400" b="1" err="1">
                <a:solidFill>
                  <a:schemeClr val="accent6">
                    <a:lumMod val="75000"/>
                  </a:schemeClr>
                </a:solidFill>
              </a:rPr>
              <a:t>payment</a:t>
            </a:r>
            <a:r>
              <a:rPr lang="fr-FR" altLang="fr-FR" sz="2400" b="1">
                <a:solidFill>
                  <a:schemeClr val="accent6">
                    <a:lumMod val="75000"/>
                  </a:schemeClr>
                </a:solidFill>
              </a:rPr>
              <a:t>...?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FR" altLang="fr-FR" sz="2400" b="1"/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" sz="2400" b="1"/>
              <a:t>The focal point is really the reservation</a:t>
            </a:r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" sz="2400" b="1"/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" sz="2400" b="1"/>
              <a:t>Purchase and payment are not supported</a:t>
            </a:r>
            <a:endParaRPr lang="en"/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" sz="2400" b="1"/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" sz="2400" b="1"/>
              <a:t>Planning remains simple (and relevant to target modes), but OJP is more comprehensive</a:t>
            </a:r>
            <a:endParaRPr lang="en"/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403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32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 err="1"/>
              <a:t>Replying</a:t>
            </a:r>
            <a:r>
              <a:rPr lang="fr-FR" sz="3600"/>
              <a:t> to key questions </a:t>
            </a:r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 err="1">
                <a:solidFill>
                  <a:schemeClr val="accent6">
                    <a:lumMod val="75000"/>
                  </a:schemeClr>
                </a:solidFill>
              </a:rPr>
              <a:t>What</a:t>
            </a:r>
            <a:r>
              <a:rPr lang="fr-FR" altLang="fr-FR" sz="2400" b="1">
                <a:solidFill>
                  <a:schemeClr val="accent6">
                    <a:lumMod val="75000"/>
                  </a:schemeClr>
                </a:solidFill>
              </a:rPr>
              <a:t> </a:t>
            </a:r>
            <a:r>
              <a:rPr lang="fr-FR" altLang="fr-FR" sz="2400" b="1" err="1">
                <a:solidFill>
                  <a:schemeClr val="accent6">
                    <a:lumMod val="75000"/>
                  </a:schemeClr>
                </a:solidFill>
              </a:rPr>
              <a:t>is</a:t>
            </a:r>
            <a:r>
              <a:rPr lang="fr-FR" altLang="fr-FR" sz="2400" b="1">
                <a:solidFill>
                  <a:schemeClr val="accent6">
                    <a:lumMod val="75000"/>
                  </a:schemeClr>
                </a:solidFill>
              </a:rPr>
              <a:t> the </a:t>
            </a:r>
            <a:r>
              <a:rPr lang="fr-FR" altLang="fr-FR" sz="2400" b="1" err="1">
                <a:solidFill>
                  <a:schemeClr val="accent6">
                    <a:lumMod val="75000"/>
                  </a:schemeClr>
                </a:solidFill>
              </a:rPr>
              <a:t>link</a:t>
            </a:r>
            <a:r>
              <a:rPr lang="fr-FR" altLang="fr-FR" sz="2400" b="1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altLang="fr-FR" sz="2400" b="1" err="1">
                <a:solidFill>
                  <a:schemeClr val="accent6">
                    <a:lumMod val="75000"/>
                  </a:schemeClr>
                </a:solidFill>
              </a:rPr>
              <a:t>between</a:t>
            </a:r>
            <a:r>
              <a:rPr lang="fr-FR" altLang="fr-FR" sz="2400" b="1">
                <a:solidFill>
                  <a:schemeClr val="accent6">
                    <a:lumMod val="75000"/>
                  </a:schemeClr>
                </a:solidFill>
              </a:rPr>
              <a:t> the "planning", as </a:t>
            </a:r>
            <a:r>
              <a:rPr lang="fr-FR" altLang="fr-FR" sz="2400" b="1" err="1">
                <a:solidFill>
                  <a:schemeClr val="accent6">
                    <a:lumMod val="75000"/>
                  </a:schemeClr>
                </a:solidFill>
              </a:rPr>
              <a:t>prevented</a:t>
            </a:r>
            <a:r>
              <a:rPr lang="fr-FR" altLang="fr-FR" sz="2400" b="1">
                <a:solidFill>
                  <a:schemeClr val="accent6">
                    <a:lumMod val="75000"/>
                  </a:schemeClr>
                </a:solidFill>
              </a:rPr>
              <a:t> by TOMP-API, and the </a:t>
            </a:r>
            <a:r>
              <a:rPr lang="fr-FR" altLang="fr-FR" sz="2400" b="1" err="1">
                <a:solidFill>
                  <a:schemeClr val="accent6">
                    <a:lumMod val="75000"/>
                  </a:schemeClr>
                </a:solidFill>
              </a:rPr>
              <a:t>theoritical</a:t>
            </a:r>
            <a:r>
              <a:rPr lang="fr-FR" altLang="fr-FR" sz="2400" b="1">
                <a:solidFill>
                  <a:schemeClr val="accent6">
                    <a:lumMod val="75000"/>
                  </a:schemeClr>
                </a:solidFill>
              </a:rPr>
              <a:t> info </a:t>
            </a:r>
            <a:r>
              <a:rPr lang="fr-FR" altLang="fr-FR" sz="2400" b="1" err="1">
                <a:solidFill>
                  <a:schemeClr val="accent6">
                    <a:lumMod val="75000"/>
                  </a:schemeClr>
                </a:solidFill>
              </a:rPr>
              <a:t>included</a:t>
            </a:r>
            <a:r>
              <a:rPr lang="fr-FR" altLang="fr-FR" sz="2400" b="1">
                <a:solidFill>
                  <a:schemeClr val="accent6">
                    <a:lumMod val="75000"/>
                  </a:schemeClr>
                </a:solidFill>
              </a:rPr>
              <a:t> in TC278/WG3/SG9 and the service </a:t>
            </a:r>
            <a:r>
              <a:rPr lang="fr-FR" altLang="fr-FR" sz="2400" b="1" err="1">
                <a:solidFill>
                  <a:schemeClr val="accent6">
                    <a:lumMod val="75000"/>
                  </a:schemeClr>
                </a:solidFill>
              </a:rPr>
              <a:t>included</a:t>
            </a:r>
            <a:r>
              <a:rPr lang="fr-FR" altLang="fr-FR" sz="2400" b="1">
                <a:solidFill>
                  <a:schemeClr val="accent6">
                    <a:lumMod val="75000"/>
                  </a:schemeClr>
                </a:solidFill>
              </a:rPr>
              <a:t> in TC278/WG3/SG8 ?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  <a:p>
            <a:pPr marL="45720" lvl="1" indent="0">
              <a:lnSpc>
                <a:spcPct val="90000"/>
              </a:lnSpc>
              <a:spcAft>
                <a:spcPct val="0"/>
              </a:spcAft>
              <a:buNone/>
            </a:pPr>
            <a:endParaRPr lang="fr-FR" altLang="fr-FR" sz="2400" b="1"/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sp>
        <p:nvSpPr>
          <p:cNvPr id="7" name="Légende : encadrée 6">
            <a:extLst>
              <a:ext uri="{FF2B5EF4-FFF2-40B4-BE49-F238E27FC236}">
                <a16:creationId xmlns:a16="http://schemas.microsoft.com/office/drawing/2014/main" id="{E5583A0B-7BD4-2D77-A6D1-E3550CA9FBF0}"/>
              </a:ext>
            </a:extLst>
          </p:cNvPr>
          <p:cNvSpPr/>
          <p:nvPr/>
        </p:nvSpPr>
        <p:spPr>
          <a:xfrm>
            <a:off x="6600056" y="2460463"/>
            <a:ext cx="2376264" cy="648072"/>
          </a:xfrm>
          <a:prstGeom prst="borderCallout1">
            <a:avLst>
              <a:gd name="adj1" fmla="val 54797"/>
              <a:gd name="adj2" fmla="val -316"/>
              <a:gd name="adj3" fmla="val 54886"/>
              <a:gd name="adj4" fmla="val -50752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b="1">
                <a:solidFill>
                  <a:schemeClr val="tx1"/>
                </a:solidFill>
              </a:rPr>
              <a:t>Utilise </a:t>
            </a:r>
            <a:r>
              <a:rPr lang="fr-FR" b="1" err="1">
                <a:solidFill>
                  <a:schemeClr val="tx1"/>
                </a:solidFill>
              </a:rPr>
              <a:t>NeTEx</a:t>
            </a:r>
            <a:r>
              <a:rPr lang="fr-FR" b="1">
                <a:solidFill>
                  <a:schemeClr val="tx1"/>
                </a:solidFill>
              </a:rPr>
              <a:t> (</a:t>
            </a:r>
            <a:r>
              <a:rPr lang="fr-FR" altLang="fr-FR" b="1">
                <a:solidFill>
                  <a:schemeClr val="tx1"/>
                </a:solidFill>
              </a:rPr>
              <a:t>TC278/WG3/SG9)</a:t>
            </a:r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8" name="Légende : encadrée 7">
            <a:extLst>
              <a:ext uri="{FF2B5EF4-FFF2-40B4-BE49-F238E27FC236}">
                <a16:creationId xmlns:a16="http://schemas.microsoft.com/office/drawing/2014/main" id="{585FBD6E-9329-461C-3155-BE7A8F11B3FE}"/>
              </a:ext>
            </a:extLst>
          </p:cNvPr>
          <p:cNvSpPr/>
          <p:nvPr/>
        </p:nvSpPr>
        <p:spPr>
          <a:xfrm>
            <a:off x="7837538" y="3370328"/>
            <a:ext cx="2376264" cy="648072"/>
          </a:xfrm>
          <a:prstGeom prst="borderCallout1">
            <a:avLst>
              <a:gd name="adj1" fmla="val 54797"/>
              <a:gd name="adj2" fmla="val -316"/>
              <a:gd name="adj3" fmla="val 54886"/>
              <a:gd name="adj4" fmla="val -50752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b="1">
                <a:solidFill>
                  <a:schemeClr val="tx1"/>
                </a:solidFill>
              </a:rPr>
              <a:t>Utilise OJP (</a:t>
            </a:r>
            <a:r>
              <a:rPr lang="fr-FR" altLang="fr-FR" b="1">
                <a:solidFill>
                  <a:schemeClr val="tx1"/>
                </a:solidFill>
              </a:rPr>
              <a:t>TC278/WG3/SG8)</a:t>
            </a:r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10" name="Légende : flèche courbée 9">
            <a:extLst>
              <a:ext uri="{FF2B5EF4-FFF2-40B4-BE49-F238E27FC236}">
                <a16:creationId xmlns:a16="http://schemas.microsoft.com/office/drawing/2014/main" id="{F7AB29C0-231D-3219-558B-5AA8BC6CC130}"/>
              </a:ext>
            </a:extLst>
          </p:cNvPr>
          <p:cNvSpPr/>
          <p:nvPr/>
        </p:nvSpPr>
        <p:spPr>
          <a:xfrm>
            <a:off x="1329804" y="3212976"/>
            <a:ext cx="1440160" cy="517392"/>
          </a:xfrm>
          <a:prstGeom prst="borderCallout2">
            <a:avLst>
              <a:gd name="adj1" fmla="val 49544"/>
              <a:gd name="adj2" fmla="val 100375"/>
              <a:gd name="adj3" fmla="val 62933"/>
              <a:gd name="adj4" fmla="val 121863"/>
              <a:gd name="adj5" fmla="val 77689"/>
              <a:gd name="adj6" fmla="val 14525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/>
              <a:t>Not </a:t>
            </a:r>
            <a:r>
              <a:rPr lang="fr-FR" err="1"/>
              <a:t>covered</a:t>
            </a:r>
          </a:p>
        </p:txBody>
      </p:sp>
      <p:sp>
        <p:nvSpPr>
          <p:cNvPr id="11" name="Légende : flèche courbée 10">
            <a:extLst>
              <a:ext uri="{FF2B5EF4-FFF2-40B4-BE49-F238E27FC236}">
                <a16:creationId xmlns:a16="http://schemas.microsoft.com/office/drawing/2014/main" id="{FBEA3752-B42E-A019-4684-6E3669FBF919}"/>
              </a:ext>
            </a:extLst>
          </p:cNvPr>
          <p:cNvSpPr/>
          <p:nvPr/>
        </p:nvSpPr>
        <p:spPr>
          <a:xfrm>
            <a:off x="1322284" y="4472656"/>
            <a:ext cx="1440160" cy="517392"/>
          </a:xfrm>
          <a:prstGeom prst="borderCallout2">
            <a:avLst>
              <a:gd name="adj1" fmla="val 49544"/>
              <a:gd name="adj2" fmla="val 100375"/>
              <a:gd name="adj3" fmla="val 62933"/>
              <a:gd name="adj4" fmla="val 121863"/>
              <a:gd name="adj5" fmla="val 77689"/>
              <a:gd name="adj6" fmla="val 14525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err="1"/>
              <a:t>Interesting</a:t>
            </a:r>
            <a:r>
              <a:rPr lang="fr-FR"/>
              <a:t> to </a:t>
            </a:r>
            <a:r>
              <a:rPr lang="fr-FR" err="1"/>
              <a:t>work</a:t>
            </a:r>
            <a:r>
              <a:rPr lang="fr-FR"/>
              <a:t> on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01FE09A-32D4-833B-DC81-BF0E7DBA1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1" t="19477" r="33876"/>
          <a:stretch/>
        </p:blipFill>
        <p:spPr bwMode="auto">
          <a:xfrm>
            <a:off x="3143672" y="2604479"/>
            <a:ext cx="3686747" cy="373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9CE85C-34E7-4BC8-6F41-18ED11A920F9}"/>
              </a:ext>
            </a:extLst>
          </p:cNvPr>
          <p:cNvSpPr/>
          <p:nvPr/>
        </p:nvSpPr>
        <p:spPr>
          <a:xfrm>
            <a:off x="2844800" y="5759146"/>
            <a:ext cx="789988" cy="495994"/>
          </a:xfrm>
          <a:prstGeom prst="rect">
            <a:avLst/>
          </a:prstGeom>
          <a:solidFill>
            <a:srgbClr val="FDF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130AC64E-C69D-E4A8-D218-511077D17A34}"/>
              </a:ext>
            </a:extLst>
          </p:cNvPr>
          <p:cNvSpPr/>
          <p:nvPr/>
        </p:nvSpPr>
        <p:spPr>
          <a:xfrm>
            <a:off x="5663952" y="5268775"/>
            <a:ext cx="2260255" cy="1152551"/>
          </a:xfrm>
          <a:prstGeom prst="triangle">
            <a:avLst/>
          </a:prstGeom>
          <a:solidFill>
            <a:srgbClr val="FDF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" name="Légende : encadrée 8">
            <a:extLst>
              <a:ext uri="{FF2B5EF4-FFF2-40B4-BE49-F238E27FC236}">
                <a16:creationId xmlns:a16="http://schemas.microsoft.com/office/drawing/2014/main" id="{A2AA91F0-ACB8-4622-E63D-D9A06F5034C7}"/>
              </a:ext>
            </a:extLst>
          </p:cNvPr>
          <p:cNvSpPr/>
          <p:nvPr/>
        </p:nvSpPr>
        <p:spPr>
          <a:xfrm>
            <a:off x="6830419" y="5560950"/>
            <a:ext cx="3643896" cy="892386"/>
          </a:xfrm>
          <a:prstGeom prst="borderCallout1">
            <a:avLst>
              <a:gd name="adj1" fmla="val 54797"/>
              <a:gd name="adj2" fmla="val -316"/>
              <a:gd name="adj3" fmla="val 54886"/>
              <a:gd name="adj4" fmla="val -41057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Utilise SIRI (</a:t>
            </a:r>
            <a:r>
              <a:rPr lang="fr-FR" altLang="fr-FR" sz="1800" b="1">
                <a:solidFill>
                  <a:schemeClr val="tx1"/>
                </a:solidFill>
              </a:rPr>
              <a:t>TC278/WG3/SG7)</a:t>
            </a:r>
          </a:p>
          <a:p>
            <a:pPr algn="ctr"/>
            <a:r>
              <a:rPr lang="fr-FR" b="1">
                <a:solidFill>
                  <a:schemeClr val="tx1"/>
                </a:solidFill>
              </a:rPr>
              <a:t>And OJP for the visualisation per trip segment(Leg)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238B04A-2A7E-CB96-A610-507882206DA1}"/>
              </a:ext>
            </a:extLst>
          </p:cNvPr>
          <p:cNvSpPr/>
          <p:nvPr/>
        </p:nvSpPr>
        <p:spPr>
          <a:xfrm>
            <a:off x="5445191" y="4391492"/>
            <a:ext cx="1290537" cy="12905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159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33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indent="-182245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TOMP-API, supposed to be standards-agnostic, can it ensure interoperability between: 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5000000000000000000" pitchFamily="2" charset="2"/>
              <a:buChar char="•"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data (</a:t>
            </a:r>
            <a:r>
              <a:rPr lang="en-US" sz="2400" b="1" err="1">
                <a:solidFill>
                  <a:schemeClr val="accent6">
                    <a:lumMod val="75000"/>
                  </a:schemeClr>
                </a:solidFill>
              </a:rPr>
              <a:t>traveller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 info) provided in a CEN </a:t>
            </a:r>
            <a:r>
              <a:rPr lang="en-US" sz="2400" b="1" err="1">
                <a:solidFill>
                  <a:schemeClr val="accent6">
                    <a:lumMod val="75000"/>
                  </a:schemeClr>
                </a:solidFill>
              </a:rPr>
              <a:t>NeTEx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 format and other data related to planning, booking and/or purchasing a transport or mobility service? 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5000000000000000000" pitchFamily="2" charset="2"/>
              <a:buChar char="•"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data related to the CEN OJP standard and other data related to the reservation and/or purchase of a transport or mobility service? </a:t>
            </a:r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FR" altLang="fr-FR" sz="2400" b="1">
              <a:solidFill>
                <a:schemeClr val="accent6">
                  <a:lumMod val="75000"/>
                </a:schemeClr>
              </a:solidFill>
            </a:endParaRPr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FR" altLang="fr-FR" sz="2400" b="1"/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" sz="2400" b="1">
                <a:solidFill>
                  <a:srgbClr val="000000"/>
                </a:solidFill>
              </a:rPr>
              <a:t>In a very limited way (covers only a very small subset of the functional scope)</a:t>
            </a:r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4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sp>
        <p:nvSpPr>
          <p:cNvPr id="7" name="Titre 4">
            <a:extLst>
              <a:ext uri="{FF2B5EF4-FFF2-40B4-BE49-F238E27FC236}">
                <a16:creationId xmlns:a16="http://schemas.microsoft.com/office/drawing/2014/main" id="{89B78FF6-6D96-669D-7F62-EAC9184E0026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880592" y="125017"/>
            <a:ext cx="10032437" cy="578931"/>
          </a:xfrm>
          <a:prstGeom prst="rect">
            <a:avLst/>
          </a:prstGeom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 err="1"/>
              <a:t>Replying</a:t>
            </a:r>
            <a:r>
              <a:rPr lang="fr-FR" sz="3600"/>
              <a:t> to key questions </a:t>
            </a:r>
          </a:p>
        </p:txBody>
      </p:sp>
    </p:spTree>
    <p:extLst>
      <p:ext uri="{BB962C8B-B14F-4D97-AF65-F5344CB8AC3E}">
        <p14:creationId xmlns:p14="http://schemas.microsoft.com/office/powerpoint/2010/main" val="3978935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34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>
                <a:solidFill>
                  <a:schemeClr val="accent6">
                    <a:lumMod val="75000"/>
                  </a:schemeClr>
                </a:solidFill>
              </a:rPr>
              <a:t>At </a:t>
            </a:r>
            <a:r>
              <a:rPr lang="fr-FR" altLang="fr-FR" sz="2400" b="1" err="1">
                <a:solidFill>
                  <a:schemeClr val="accent6">
                    <a:lumMod val="75000"/>
                  </a:schemeClr>
                </a:solidFill>
              </a:rPr>
              <a:t>which</a:t>
            </a:r>
            <a:r>
              <a:rPr lang="fr-FR" altLang="fr-FR" sz="2400" b="1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altLang="fr-FR" sz="2400" b="1" err="1">
                <a:solidFill>
                  <a:schemeClr val="accent6">
                    <a:lumMod val="75000"/>
                  </a:schemeClr>
                </a:solidFill>
              </a:rPr>
              <a:t>level</a:t>
            </a:r>
            <a:r>
              <a:rPr lang="fr-FR" altLang="fr-FR" sz="2400" b="1">
                <a:solidFill>
                  <a:schemeClr val="accent6">
                    <a:lumMod val="75000"/>
                  </a:schemeClr>
                </a:solidFill>
              </a:rPr>
              <a:t> TOMP-API can </a:t>
            </a:r>
            <a:r>
              <a:rPr lang="fr-FR" altLang="fr-FR" sz="2400" b="1" err="1">
                <a:solidFill>
                  <a:schemeClr val="accent6">
                    <a:lumMod val="75000"/>
                  </a:schemeClr>
                </a:solidFill>
              </a:rPr>
              <a:t>hadle</a:t>
            </a:r>
            <a:r>
              <a:rPr lang="fr-FR" altLang="fr-FR" sz="2400" b="1">
                <a:solidFill>
                  <a:schemeClr val="accent6">
                    <a:lumMod val="75000"/>
                  </a:schemeClr>
                </a:solidFill>
              </a:rPr>
              <a:t> </a:t>
            </a:r>
            <a:r>
              <a:rPr lang="fr-FR" altLang="fr-FR" sz="2400" b="1" err="1">
                <a:solidFill>
                  <a:schemeClr val="accent6">
                    <a:lumMod val="75000"/>
                  </a:schemeClr>
                </a:solidFill>
              </a:rPr>
              <a:t>dynamic</a:t>
            </a:r>
            <a:r>
              <a:rPr lang="fr-FR" altLang="fr-FR" sz="2400" b="1">
                <a:solidFill>
                  <a:schemeClr val="accent6">
                    <a:lumMod val="75000"/>
                  </a:schemeClr>
                </a:solidFill>
              </a:rPr>
              <a:t> data </a:t>
            </a:r>
            <a:r>
              <a:rPr lang="fr-FR" altLang="fr-FR" sz="2400" b="1" err="1">
                <a:solidFill>
                  <a:schemeClr val="accent6">
                    <a:lumMod val="75000"/>
                  </a:schemeClr>
                </a:solidFill>
              </a:rPr>
              <a:t>with</a:t>
            </a:r>
            <a:r>
              <a:rPr lang="fr-FR" altLang="fr-FR" sz="2400" b="1">
                <a:solidFill>
                  <a:schemeClr val="accent6">
                    <a:lumMod val="75000"/>
                  </a:schemeClr>
                </a:solidFill>
              </a:rPr>
              <a:t> regard to SIRI services?</a:t>
            </a:r>
            <a:r>
              <a:rPr lang="fr-FR" altLang="fr-FR" sz="2200" b="1">
                <a:solidFill>
                  <a:schemeClr val="accent6">
                    <a:lumMod val="75000"/>
                  </a:schemeClr>
                </a:solidFill>
              </a:rPr>
              <a:t> 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FR" altLang="fr-FR" sz="2400" b="1"/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sz="2200" b="1"/>
              <a:t>Very </a:t>
            </a:r>
            <a:r>
              <a:rPr lang="fr-FR" sz="2200" b="1" err="1"/>
              <a:t>partially</a:t>
            </a:r>
            <a:r>
              <a:rPr lang="fr-FR" sz="2200" b="1"/>
              <a:t> </a:t>
            </a:r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sz="2200" b="1" err="1"/>
              <a:t>With</a:t>
            </a:r>
            <a:r>
              <a:rPr lang="fr-FR" sz="2200" b="1"/>
              <a:t> a </a:t>
            </a:r>
            <a:r>
              <a:rPr lang="fr-FR" sz="2200" b="1" err="1"/>
              <a:t>view</a:t>
            </a:r>
            <a:r>
              <a:rPr lang="fr-FR" sz="2200" b="1"/>
              <a:t> by route section or by </a:t>
            </a:r>
            <a:r>
              <a:rPr lang="fr-FR" sz="2200" b="1" err="1"/>
              <a:t>equipment</a:t>
            </a:r>
            <a:r>
              <a:rPr lang="fr-FR" sz="2200" b="1"/>
              <a:t> </a:t>
            </a:r>
            <a:endParaRPr lang="fr-FR"/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sz="2200" b="1"/>
              <a:t>The </a:t>
            </a:r>
            <a:r>
              <a:rPr lang="fr-FR" sz="2200" b="1" err="1"/>
              <a:t>view</a:t>
            </a:r>
            <a:r>
              <a:rPr lang="fr-FR" sz="2200" b="1"/>
              <a:t> by trip segment can </a:t>
            </a:r>
            <a:r>
              <a:rPr lang="fr-FR" sz="2200" b="1" err="1"/>
              <a:t>be</a:t>
            </a:r>
            <a:r>
              <a:rPr lang="fr-FR" sz="2200" b="1"/>
              <a:t> </a:t>
            </a:r>
            <a:r>
              <a:rPr lang="fr-FR" sz="2200" b="1" err="1"/>
              <a:t>provided</a:t>
            </a:r>
            <a:r>
              <a:rPr lang="fr-FR" sz="2200" b="1"/>
              <a:t> by OJP</a:t>
            </a:r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4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sp>
        <p:nvSpPr>
          <p:cNvPr id="9" name="Titre 4">
            <a:extLst>
              <a:ext uri="{FF2B5EF4-FFF2-40B4-BE49-F238E27FC236}">
                <a16:creationId xmlns:a16="http://schemas.microsoft.com/office/drawing/2014/main" id="{F2125102-3355-68A8-FA8E-CF9B0CA98247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880592" y="125017"/>
            <a:ext cx="10032437" cy="578931"/>
          </a:xfrm>
          <a:prstGeom prst="rect">
            <a:avLst/>
          </a:prstGeom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 err="1"/>
              <a:t>Replying</a:t>
            </a:r>
            <a:r>
              <a:rPr lang="fr-FR" sz="3600"/>
              <a:t> to key questions </a:t>
            </a:r>
          </a:p>
        </p:txBody>
      </p:sp>
    </p:spTree>
    <p:extLst>
      <p:ext uri="{BB962C8B-B14F-4D97-AF65-F5344CB8AC3E}">
        <p14:creationId xmlns:p14="http://schemas.microsoft.com/office/powerpoint/2010/main" val="378121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35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Conclusion</a:t>
            </a:r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" sz="2400" b="1">
                <a:latin typeface="Calibri"/>
                <a:cs typeface="Calibri"/>
              </a:rPr>
              <a:t>A good protocol but with relatively limited use cases</a:t>
            </a:r>
            <a:endParaRPr lang="en-US" b="1">
              <a:latin typeface="Calibri"/>
              <a:cs typeface="Calibri"/>
            </a:endParaRPr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" sz="2400" b="1">
              <a:latin typeface="Calibri"/>
              <a:cs typeface="Calibri"/>
            </a:endParaRPr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" sz="2400" b="1">
                <a:latin typeface="Calibri"/>
                <a:cs typeface="Calibri"/>
              </a:rPr>
              <a:t>The itinerary structure with the “Booking” of an “</a:t>
            </a:r>
            <a:r>
              <a:rPr lang="en" sz="2200" b="1">
                <a:latin typeface="Calibri"/>
                <a:cs typeface="Calibri"/>
              </a:rPr>
              <a:t>asset</a:t>
            </a:r>
            <a:r>
              <a:rPr lang="en" sz="2400" b="1">
                <a:latin typeface="Calibri"/>
                <a:cs typeface="Calibri"/>
              </a:rPr>
              <a:t>” by “leg” only covers part of the needs</a:t>
            </a:r>
            <a:endParaRPr lang="en-US" b="1">
              <a:latin typeface="Calibri"/>
              <a:cs typeface="Calibri"/>
            </a:endParaRPr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" sz="2400" b="1">
              <a:latin typeface="Calibri"/>
              <a:cs typeface="Calibri"/>
            </a:endParaRPr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" sz="2400" b="1">
                <a:latin typeface="Calibri"/>
                <a:cs typeface="Calibri"/>
              </a:rPr>
              <a:t>But offers a first option for booking management</a:t>
            </a:r>
            <a:endParaRPr lang="en-US" b="1">
              <a:latin typeface="Calibri"/>
              <a:cs typeface="Calibri"/>
            </a:endParaRPr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" sz="2400" b="1">
              <a:latin typeface="Calibri"/>
              <a:cs typeface="Calibri"/>
            </a:endParaRPr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" sz="2400" b="1">
                <a:latin typeface="Calibri"/>
                <a:cs typeface="Calibri"/>
              </a:rPr>
              <a:t>It cannot be replaced in any way or offer an access interface to OJP, </a:t>
            </a:r>
            <a:r>
              <a:rPr lang="en" sz="2400" b="1" err="1">
                <a:latin typeface="Calibri"/>
                <a:cs typeface="Calibri"/>
              </a:rPr>
              <a:t>NeTEx</a:t>
            </a:r>
            <a:r>
              <a:rPr lang="en" sz="2400" b="1" dirty="0">
                <a:latin typeface="Calibri"/>
                <a:cs typeface="Calibri"/>
              </a:rPr>
              <a:t> and SIRI</a:t>
            </a:r>
            <a:endParaRPr lang="en-US" b="1" dirty="0">
              <a:latin typeface="Calibri"/>
              <a:cs typeface="Calibri"/>
            </a:endParaRPr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" sz="2400" b="1">
                <a:latin typeface="Calibri"/>
                <a:cs typeface="Calibri"/>
              </a:rPr>
              <a:t>The evolution to fully take into account the </a:t>
            </a:r>
            <a:r>
              <a:rPr lang="en" sz="2400" b="1" err="1">
                <a:latin typeface="Calibri"/>
                <a:cs typeface="Calibri"/>
              </a:rPr>
              <a:t>Transmodel</a:t>
            </a:r>
            <a:r>
              <a:rPr lang="en" sz="2400" b="1">
                <a:latin typeface="Calibri"/>
                <a:cs typeface="Calibri"/>
              </a:rPr>
              <a:t> ecosystem would lead to many "acrobatics" and will be tricky because of the fairly deep interweaving of bike sharing in the API</a:t>
            </a:r>
            <a:endParaRPr lang="en-US" b="1">
              <a:latin typeface="Calibri"/>
              <a:cs typeface="Calibri"/>
            </a:endParaRPr>
          </a:p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" sz="2400" b="1">
                <a:latin typeface="Calibri"/>
                <a:cs typeface="Calibri"/>
              </a:rPr>
              <a:t>The payment still remains uncovered</a:t>
            </a:r>
            <a:endParaRPr lang="en-US" b="1">
              <a:latin typeface="Calibri"/>
              <a:cs typeface="Calibri"/>
            </a:endParaRPr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749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36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>
              <a:spcAft>
                <a:spcPts val="0"/>
              </a:spcAft>
              <a:defRPr/>
            </a:pPr>
            <a:r>
              <a:rPr lang="fr-FR" sz="3600" err="1"/>
              <a:t>Other</a:t>
            </a:r>
            <a:r>
              <a:rPr lang="fr-FR" sz="3600"/>
              <a:t> </a:t>
            </a:r>
            <a:r>
              <a:rPr lang="fr-FR" sz="3600" err="1"/>
              <a:t>projects</a:t>
            </a:r>
            <a:r>
              <a:rPr lang="fr-FR" sz="3600"/>
              <a:t> to have in </a:t>
            </a:r>
            <a:r>
              <a:rPr lang="fr-FR" sz="3600" err="1"/>
              <a:t>mind</a:t>
            </a:r>
            <a:endParaRPr lang="en-US" err="1"/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563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/>
              <a:t>OSDM</a:t>
            </a:r>
          </a:p>
          <a:p>
            <a:pPr marL="501650" lvl="2" indent="-182563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fr-FR" altLang="fr-FR" sz="2200">
                <a:hlinkClick r:id="rId7"/>
              </a:rPr>
              <a:t>https://osdm.io/spec/getting-started</a:t>
            </a:r>
            <a:r>
              <a:rPr lang="fr-FR" altLang="fr-FR" sz="2200"/>
              <a:t> </a:t>
            </a:r>
          </a:p>
          <a:p>
            <a:pPr marL="501650" lvl="2" indent="-182563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400" b="1"/>
          </a:p>
          <a:p>
            <a:pPr marL="227330" lvl="1" indent="-182563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fr-FR" altLang="fr-FR" sz="2400" b="1"/>
              <a:t>Projet COROM (CEN)</a:t>
            </a:r>
          </a:p>
          <a:p>
            <a:pPr marL="501650" lvl="2" indent="-182563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fr-FR" altLang="fr-FR" sz="2200" b="1"/>
              <a:t>Projet CEN financé par la Commission</a:t>
            </a:r>
          </a:p>
          <a:p>
            <a:pPr marL="227330" lvl="1" indent="-182563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400" b="1"/>
          </a:p>
          <a:p>
            <a:pPr marL="227330" lvl="1" indent="-182563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fr-FR" altLang="fr-FR" sz="2400" b="1"/>
              <a:t>Commission Européenne, DGMOV =&gt; MMTIS/MDMS</a:t>
            </a:r>
          </a:p>
          <a:p>
            <a:pPr marL="501650" lvl="2" indent="-182563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fr-FR" altLang="fr-FR" sz="2200" b="1"/>
              <a:t>MMTIS –  Règlement Délégué (UE) 2017/1926</a:t>
            </a:r>
            <a:br>
              <a:rPr lang="fr-FR" altLang="fr-FR" sz="2200" b="1"/>
            </a:br>
            <a:r>
              <a:rPr lang="fr-FR" altLang="fr-FR" sz="2200"/>
              <a:t>Révision en cours</a:t>
            </a:r>
          </a:p>
          <a:p>
            <a:pPr marL="501650" lvl="2" indent="-182563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fr-FR" altLang="fr-FR" sz="2200" b="1"/>
              <a:t>MDMS Multimodal Digital </a:t>
            </a:r>
            <a:r>
              <a:rPr lang="fr-FR" altLang="fr-FR" sz="2200" b="1" err="1"/>
              <a:t>Mobility</a:t>
            </a:r>
            <a:r>
              <a:rPr lang="fr-FR" altLang="fr-FR" sz="2200" b="1"/>
              <a:t> Services</a:t>
            </a:r>
            <a:br>
              <a:rPr lang="fr-FR" altLang="fr-FR" sz="2200" b="1"/>
            </a:br>
            <a:r>
              <a:rPr lang="en-US" altLang="fr-FR" sz="2200" i="1"/>
              <a:t>MDMS means a service provide ng information on traffic and travel data such as location of transport facilities, schedules, availability or fares for more than one transport mode, which may include </a:t>
            </a:r>
            <a:r>
              <a:rPr lang="en-US" altLang="fr-FR" sz="2200" i="1">
                <a:solidFill>
                  <a:srgbClr val="FF0000"/>
                </a:solidFill>
              </a:rPr>
              <a:t>features enabling the making of reservations, bookings or payments or the issuing of tickets</a:t>
            </a:r>
            <a:r>
              <a:rPr lang="en-US" altLang="fr-FR" sz="2200" i="1"/>
              <a:t>.</a:t>
            </a:r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589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37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>
              <a:defRPr/>
            </a:pPr>
            <a:r>
              <a:rPr lang="fr-FR" sz="3600" err="1">
                <a:ea typeface="+mj-lt"/>
                <a:cs typeface="+mj-lt"/>
              </a:rPr>
              <a:t>Other</a:t>
            </a:r>
            <a:r>
              <a:rPr lang="fr-FR" sz="3600">
                <a:ea typeface="+mj-lt"/>
                <a:cs typeface="+mj-lt"/>
              </a:rPr>
              <a:t> </a:t>
            </a:r>
            <a:r>
              <a:rPr lang="fr-FR" sz="3600" err="1">
                <a:ea typeface="+mj-lt"/>
                <a:cs typeface="+mj-lt"/>
              </a:rPr>
              <a:t>projects</a:t>
            </a:r>
            <a:r>
              <a:rPr lang="fr-FR" sz="3600">
                <a:ea typeface="+mj-lt"/>
                <a:cs typeface="+mj-lt"/>
              </a:rPr>
              <a:t> to have in </a:t>
            </a:r>
            <a:r>
              <a:rPr lang="fr-FR" sz="3600" err="1">
                <a:ea typeface="+mj-lt"/>
                <a:cs typeface="+mj-lt"/>
              </a:rPr>
              <a:t>mind</a:t>
            </a:r>
            <a:endParaRPr lang="fr-FR" sz="3600" b="0" err="1">
              <a:ea typeface="+mj-lt"/>
              <a:cs typeface="+mj-lt"/>
            </a:endParaRPr>
          </a:p>
          <a:p>
            <a:pPr>
              <a:spcAft>
                <a:spcPts val="0"/>
              </a:spcAft>
              <a:defRPr/>
            </a:pPr>
            <a:endParaRPr lang="fr-FR" sz="3600"/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911424" y="981076"/>
            <a:ext cx="10945216" cy="5400675"/>
          </a:xfrm>
        </p:spPr>
        <p:txBody>
          <a:bodyPr/>
          <a:lstStyle/>
          <a:p>
            <a:pPr marL="228600" lvl="1" indent="-182563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/>
              <a:t>Whim API </a:t>
            </a:r>
            <a:r>
              <a:rPr lang="fr-FR" altLang="fr-FR" sz="1800" i="1"/>
              <a:t>(</a:t>
            </a:r>
            <a:r>
              <a:rPr lang="fr-FR" altLang="fr-FR" sz="1800" i="1">
                <a:hlinkClick r:id="rId7"/>
              </a:rPr>
              <a:t>source GitHub  </a:t>
            </a:r>
            <a:r>
              <a:rPr lang="fr-FR" altLang="fr-FR" sz="1800" i="1" err="1">
                <a:hlinkClick r:id="rId7"/>
              </a:rPr>
              <a:t>maasglobal</a:t>
            </a:r>
            <a:r>
              <a:rPr lang="fr-FR" altLang="fr-FR" sz="1800" i="1">
                <a:hlinkClick r:id="rId7"/>
              </a:rPr>
              <a:t>/</a:t>
            </a:r>
            <a:r>
              <a:rPr lang="fr-FR" altLang="fr-FR" sz="1800" i="1" err="1">
                <a:hlinkClick r:id="rId7"/>
              </a:rPr>
              <a:t>maas</a:t>
            </a:r>
            <a:r>
              <a:rPr lang="fr-FR" altLang="fr-FR" sz="1800" i="1">
                <a:hlinkClick r:id="rId7"/>
              </a:rPr>
              <a:t>-</a:t>
            </a:r>
            <a:r>
              <a:rPr lang="fr-FR" altLang="fr-FR" sz="1800" i="1" err="1">
                <a:hlinkClick r:id="rId7"/>
              </a:rPr>
              <a:t>tsp</a:t>
            </a:r>
            <a:r>
              <a:rPr lang="fr-FR" altLang="fr-FR" sz="1800" i="1">
                <a:hlinkClick r:id="rId7"/>
              </a:rPr>
              <a:t>-api</a:t>
            </a:r>
            <a:r>
              <a:rPr lang="fr-FR" altLang="fr-FR" sz="1800" i="1"/>
              <a:t> référencé par le </a:t>
            </a:r>
            <a:r>
              <a:rPr lang="fr-FR" altLang="fr-FR" sz="1800" i="1" err="1"/>
              <a:t>Swagger</a:t>
            </a:r>
            <a:r>
              <a:rPr lang="fr-FR" altLang="fr-FR" sz="1800" i="1"/>
              <a:t> TOMP)</a:t>
            </a:r>
            <a:br>
              <a:rPr lang="fr-FR" altLang="fr-FR" sz="1800" i="1"/>
            </a:br>
            <a:r>
              <a:rPr lang="fr-FR" altLang="fr-FR" sz="1800" i="1"/>
              <a:t>Voir aussi </a:t>
            </a:r>
            <a:r>
              <a:rPr lang="fr-FR" altLang="fr-FR" sz="1400" i="1">
                <a:hlinkClick r:id="rId8"/>
              </a:rPr>
              <a:t>https://maasglobal.github.io/maas-tsp-api/redoc.html#section/Updating-a-booking</a:t>
            </a:r>
            <a:r>
              <a:rPr lang="fr-FR" altLang="fr-FR" sz="1400" i="1"/>
              <a:t> </a:t>
            </a:r>
            <a:endParaRPr lang="fr-FR" altLang="fr-FR" sz="2400" i="1"/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DD26CD38-F7DF-4769-47E0-E64CC26D61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1802241"/>
            <a:ext cx="12192000" cy="473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2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38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>
              <a:defRPr/>
            </a:pPr>
            <a:r>
              <a:rPr lang="fr-FR" sz="3600" err="1">
                <a:ea typeface="+mj-lt"/>
                <a:cs typeface="+mj-lt"/>
              </a:rPr>
              <a:t>Other</a:t>
            </a:r>
            <a:r>
              <a:rPr lang="fr-FR" sz="3600">
                <a:ea typeface="+mj-lt"/>
                <a:cs typeface="+mj-lt"/>
              </a:rPr>
              <a:t> </a:t>
            </a:r>
            <a:r>
              <a:rPr lang="fr-FR" sz="3600" err="1">
                <a:ea typeface="+mj-lt"/>
                <a:cs typeface="+mj-lt"/>
              </a:rPr>
              <a:t>projects</a:t>
            </a:r>
            <a:r>
              <a:rPr lang="fr-FR" sz="3600">
                <a:ea typeface="+mj-lt"/>
                <a:cs typeface="+mj-lt"/>
              </a:rPr>
              <a:t> to have in </a:t>
            </a:r>
            <a:r>
              <a:rPr lang="fr-FR" sz="3600" err="1">
                <a:ea typeface="+mj-lt"/>
                <a:cs typeface="+mj-lt"/>
              </a:rPr>
              <a:t>mind</a:t>
            </a:r>
            <a:endParaRPr lang="fr-FR" sz="3600" b="0" err="1">
              <a:ea typeface="+mj-lt"/>
              <a:cs typeface="+mj-lt"/>
            </a:endParaRPr>
          </a:p>
          <a:p>
            <a:pPr>
              <a:spcAft>
                <a:spcPts val="0"/>
              </a:spcAft>
              <a:defRPr/>
            </a:pPr>
            <a:endParaRPr lang="fr-FR" sz="3600"/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563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 err="1"/>
              <a:t>BoB</a:t>
            </a:r>
            <a:r>
              <a:rPr lang="fr-FR" altLang="fr-FR" sz="2400" b="1"/>
              <a:t> (</a:t>
            </a:r>
            <a:r>
              <a:rPr lang="fr-FR" altLang="fr-FR" sz="2400" b="1" err="1"/>
              <a:t>Samtrafiken</a:t>
            </a:r>
            <a:r>
              <a:rPr lang="fr-FR" altLang="fr-FR" sz="2400" b="1"/>
              <a:t>)</a:t>
            </a:r>
            <a:br>
              <a:rPr lang="fr-FR" altLang="fr-FR" sz="2400" b="1"/>
            </a:br>
            <a:r>
              <a:rPr lang="fr-FR" altLang="fr-FR" sz="1800" i="1">
                <a:hlinkClick r:id="rId7"/>
              </a:rPr>
              <a:t>https://samtrafiken.atlassian.net/wiki/spaces/BOB/overview</a:t>
            </a:r>
            <a:r>
              <a:rPr lang="fr-FR" altLang="fr-FR" sz="1800" i="1"/>
              <a:t> </a:t>
            </a:r>
            <a:endParaRPr lang="fr-FR" altLang="fr-FR" i="1"/>
          </a:p>
          <a:p>
            <a:pPr marL="228600" lvl="1" indent="-182563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/>
              <a:t>SKI+ (Suisse)</a:t>
            </a:r>
            <a:br>
              <a:rPr lang="fr-FR" altLang="fr-FR" sz="2400" b="1"/>
            </a:br>
            <a:r>
              <a:rPr lang="fr-FR" altLang="fr-FR" sz="1800">
                <a:hlinkClick r:id="rId8"/>
              </a:rPr>
              <a:t>https://transportdatamanagement.ch/de/standards/#standards-SKI</a:t>
            </a:r>
            <a:r>
              <a:rPr lang="fr-FR" altLang="fr-FR" sz="1800"/>
              <a:t>+ </a:t>
            </a:r>
            <a:br>
              <a:rPr lang="fr-FR" altLang="fr-FR" sz="1800"/>
            </a:br>
            <a:r>
              <a:rPr lang="fr-FR" altLang="fr-FR" sz="1400">
                <a:hlinkClick r:id="rId9"/>
              </a:rPr>
              <a:t>https://transportdatamanagement.ch//content/uploads/2023/01/TOMP-API-SKIProfil-0.5.pdf</a:t>
            </a:r>
            <a:r>
              <a:rPr lang="fr-FR" altLang="fr-FR" sz="1400"/>
              <a:t> </a:t>
            </a:r>
            <a:br>
              <a:rPr lang="fr-FR" altLang="fr-FR" sz="1400"/>
            </a:br>
            <a:r>
              <a:rPr lang="fr-FR" altLang="fr-FR" sz="1400">
                <a:hlinkClick r:id="rId10"/>
              </a:rPr>
              <a:t>https://github.com/openTdataCH/ojpch/tree/main/doc/ojpfare2tomp_analysis</a:t>
            </a:r>
            <a:r>
              <a:rPr lang="fr-FR" altLang="fr-FR" sz="1400"/>
              <a:t> </a:t>
            </a:r>
            <a:endParaRPr lang="fr-FR" altLang="fr-FR" sz="2400" b="1"/>
          </a:p>
          <a:p>
            <a:pPr marL="228600" lvl="1" indent="-182563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/>
              <a:t>Oslo (</a:t>
            </a:r>
            <a:r>
              <a:rPr lang="fr-FR" altLang="fr-FR" sz="2400" b="1" err="1"/>
              <a:t>Belgium</a:t>
            </a:r>
            <a:r>
              <a:rPr lang="fr-FR" altLang="fr-FR" sz="2400" b="1"/>
              <a:t>)</a:t>
            </a:r>
            <a:br>
              <a:rPr lang="fr-FR" altLang="fr-FR" sz="2400" b="1"/>
            </a:br>
            <a:r>
              <a:rPr lang="fr-FR" altLang="fr-FR" sz="1800" i="1">
                <a:hlinkClick r:id="rId11"/>
              </a:rPr>
              <a:t>https://www.its.be/maas/technical-harmonisation/oslo</a:t>
            </a:r>
            <a:r>
              <a:rPr lang="fr-FR" altLang="fr-FR" sz="1800" b="1"/>
              <a:t> </a:t>
            </a:r>
            <a:endParaRPr lang="fr-FR" altLang="fr-FR" b="1"/>
          </a:p>
          <a:p>
            <a:pPr marL="228600" lvl="1" indent="-182563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 err="1"/>
              <a:t>eHub</a:t>
            </a:r>
            <a:r>
              <a:rPr lang="fr-FR" altLang="fr-FR" sz="2400" b="1"/>
              <a:t> - </a:t>
            </a:r>
            <a:r>
              <a:rPr lang="en-US" altLang="fr-FR" sz="2400" b="1" err="1"/>
              <a:t>eHUBS</a:t>
            </a:r>
            <a:r>
              <a:rPr lang="en-US" altLang="fr-FR" sz="2400" b="1"/>
              <a:t> - Smart Shared Green Mobility Hubs (Interreg) – </a:t>
            </a:r>
            <a:r>
              <a:rPr lang="en-US" altLang="fr-FR" sz="1800" i="1"/>
              <a:t>TOMP Based</a:t>
            </a:r>
            <a:br>
              <a:rPr lang="en-US" altLang="fr-FR" sz="2400" b="1"/>
            </a:br>
            <a:r>
              <a:rPr lang="fr-FR" sz="1600">
                <a:hlinkClick r:id="rId12"/>
              </a:rPr>
              <a:t>https://www.nweurope.eu/media/12785/d63_api_standard_for_information.pdf</a:t>
            </a:r>
            <a:endParaRPr lang="fr-FR" altLang="fr-FR" sz="1600" i="1"/>
          </a:p>
          <a:p>
            <a:pPr marL="228600" lvl="1" indent="-182563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 err="1"/>
              <a:t>MaaS</a:t>
            </a:r>
            <a:r>
              <a:rPr lang="fr-FR" altLang="fr-FR" sz="2400" b="1"/>
              <a:t> Global (</a:t>
            </a:r>
            <a:r>
              <a:rPr lang="fr-FR" altLang="fr-FR" sz="2400" b="1" err="1"/>
              <a:t>Finland</a:t>
            </a:r>
            <a:r>
              <a:rPr lang="fr-FR" altLang="fr-FR" sz="2400" b="1"/>
              <a:t>)</a:t>
            </a:r>
            <a:br>
              <a:rPr lang="fr-FR" altLang="fr-FR" sz="2400" b="1"/>
            </a:br>
            <a:r>
              <a:rPr lang="fr-FR" altLang="fr-FR" sz="1800" i="1">
                <a:hlinkClick r:id="rId13"/>
              </a:rPr>
              <a:t>https://whimapp.com/about-us/</a:t>
            </a:r>
            <a:r>
              <a:rPr lang="fr-FR" altLang="fr-FR" sz="1800" i="1"/>
              <a:t>  </a:t>
            </a:r>
            <a:br>
              <a:rPr lang="fr-FR" altLang="fr-FR" sz="1800" i="1"/>
            </a:br>
            <a:r>
              <a:rPr lang="fr-FR" altLang="fr-FR" sz="1800" i="1">
                <a:hlinkClick r:id="rId14"/>
              </a:rPr>
              <a:t>https://github.com/maasglobal/</a:t>
            </a:r>
            <a:r>
              <a:rPr lang="fr-FR" altLang="fr-FR" sz="1800" i="1"/>
              <a:t> </a:t>
            </a:r>
            <a:br>
              <a:rPr lang="fr-FR" altLang="fr-FR" sz="2800" b="1"/>
            </a:br>
            <a:endParaRPr lang="en-US" altLang="fr-FR" sz="2200" i="1"/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616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39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>
              <a:defRPr/>
            </a:pPr>
            <a:r>
              <a:rPr lang="fr-FR" sz="3600">
                <a:ea typeface="+mj-lt"/>
                <a:cs typeface="+mj-lt"/>
              </a:rPr>
              <a:t>Other projects to have in mind</a:t>
            </a:r>
            <a:endParaRPr lang="fr-FR" sz="3600" b="0">
              <a:ea typeface="+mj-lt"/>
              <a:cs typeface="+mj-lt"/>
            </a:endParaRPr>
          </a:p>
          <a:p>
            <a:pPr>
              <a:spcAft>
                <a:spcPts val="0"/>
              </a:spcAft>
              <a:defRPr/>
            </a:pPr>
            <a:endParaRPr lang="fr-FR" sz="3600"/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563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FR" altLang="fr-FR" sz="2800" b="1" i="1"/>
          </a:p>
          <a:p>
            <a:pPr marL="228600" lvl="1" indent="-182563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800" b="1" i="1" err="1"/>
              <a:t>Kasia</a:t>
            </a:r>
            <a:r>
              <a:rPr lang="fr-FR" altLang="fr-FR" sz="2800" b="1" i="1"/>
              <a:t> </a:t>
            </a:r>
            <a:r>
              <a:rPr lang="fr-FR" altLang="fr-FR" sz="2800" b="1" i="1" err="1"/>
              <a:t>Bourée</a:t>
            </a:r>
            <a:r>
              <a:rPr lang="fr-FR" altLang="fr-FR" sz="2800" b="1" i="1"/>
              <a:t> et Edwin van den Belt</a:t>
            </a:r>
            <a:br>
              <a:rPr lang="en-US" altLang="fr-FR" sz="2400" b="1" i="1"/>
            </a:br>
            <a:r>
              <a:rPr lang="en-US" altLang="fr-FR" sz="1600" i="1">
                <a:hlinkClick r:id="rId7"/>
              </a:rPr>
              <a:t>https://www.linkedin.com/pulse/best-both-netex-tomp-api-edwin-van-den-belt/</a:t>
            </a:r>
            <a:endParaRPr lang="en-US" altLang="fr-FR" sz="1800" i="1"/>
          </a:p>
          <a:p>
            <a:pPr marL="228600" lvl="1" indent="-182563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fr-FR" sz="2400" b="1" i="1"/>
              <a:t>Matthias Guenter</a:t>
            </a:r>
            <a:br>
              <a:rPr lang="en-US" altLang="fr-FR" sz="2400" b="1" i="1"/>
            </a:br>
            <a:r>
              <a:rPr lang="en-US" altLang="fr-FR" sz="1800" i="1">
                <a:hlinkClick r:id="rId8"/>
              </a:rPr>
              <a:t>https://transportdatamanagement.ch/fr/standards/</a:t>
            </a:r>
            <a:r>
              <a:rPr lang="en-US" altLang="fr-FR" sz="1800" i="1"/>
              <a:t> </a:t>
            </a:r>
          </a:p>
          <a:p>
            <a:pPr marL="228600" lvl="1" indent="-182563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fr-FR" sz="2400" b="1" i="1" err="1"/>
              <a:t>Skedo</a:t>
            </a:r>
            <a:br>
              <a:rPr lang="en-US" altLang="fr-FR" sz="2400" b="1" i="1"/>
            </a:br>
            <a:r>
              <a:rPr lang="en-US" altLang="fr-FR" sz="1800" i="1">
                <a:hlinkClick r:id="rId9"/>
              </a:rPr>
              <a:t>https://skedgo.com/introducing-the-tomp-api/</a:t>
            </a:r>
            <a:endParaRPr lang="en-US" altLang="fr-FR" sz="1800" i="1"/>
          </a:p>
          <a:p>
            <a:pPr marL="228600" lvl="1" indent="-182563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fr-FR" sz="2400" b="1" i="1"/>
          </a:p>
          <a:p>
            <a:pPr marL="228600" lvl="1" indent="-182563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fr-FR" sz="2400" b="1" i="1"/>
              <a:t>TOMP WG</a:t>
            </a:r>
          </a:p>
          <a:p>
            <a:pPr marL="228600" lvl="1" indent="-182563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fr-FR" sz="2400" b="1" i="1" err="1"/>
              <a:t>MaaS</a:t>
            </a:r>
            <a:r>
              <a:rPr lang="en-US" altLang="fr-FR" sz="2400" b="1" i="1"/>
              <a:t> Alliance</a:t>
            </a:r>
          </a:p>
          <a:p>
            <a:pPr marL="228600" lvl="1" indent="-182563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fr-FR" sz="2400" b="1" i="1"/>
              <a:t>OJP</a:t>
            </a:r>
          </a:p>
          <a:p>
            <a:pPr marL="228600" lvl="1" indent="-182563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fr-FR" sz="2400" b="1" i="1"/>
              <a:t>OSDM</a:t>
            </a:r>
          </a:p>
          <a:p>
            <a:pPr marL="228600" lvl="1" indent="-182563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fr-FR" sz="2400" b="1" i="1"/>
              <a:t>CEN</a:t>
            </a:r>
          </a:p>
          <a:p>
            <a:pPr marL="228600" lvl="1" indent="-182563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FR" altLang="fr-FR" sz="2400" b="1" i="1"/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58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8106D4-F346-F67B-48CF-91D5E96E3738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3315" name="Espace réservé du numéro de diapositive 3">
            <a:extLst>
              <a:ext uri="{FF2B5EF4-FFF2-40B4-BE49-F238E27FC236}">
                <a16:creationId xmlns:a16="http://schemas.microsoft.com/office/drawing/2014/main" id="{A1A42C51-A4E7-47E2-A447-982EC808C039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B9DFAA73-B30A-4965-A812-5D43311B9B02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4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A1C9ACC6-5497-1DE5-816C-0AB92DAF381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4400" err="1"/>
              <a:t>Analysis</a:t>
            </a:r>
            <a:r>
              <a:rPr lang="fr-FR" sz="4400"/>
              <a:t> objectives</a:t>
            </a:r>
          </a:p>
        </p:txBody>
      </p:sp>
      <p:sp>
        <p:nvSpPr>
          <p:cNvPr id="13317" name="Espace réservé du contenu 5">
            <a:extLst>
              <a:ext uri="{FF2B5EF4-FFF2-40B4-BE49-F238E27FC236}">
                <a16:creationId xmlns:a16="http://schemas.microsoft.com/office/drawing/2014/main" id="{3EF3CC69-1F2A-34AC-8162-9954F1B52DB8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95400" y="908720"/>
            <a:ext cx="10887000" cy="5400675"/>
          </a:xfrm>
        </p:spPr>
        <p:txBody>
          <a:bodyPr/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Essentially technical analysis and as factual as possible 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Functional analysis 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No organizational or legal element 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2400" b="0" i="1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 don't claim to be a TOMP expert, I just analyzed as many documents as possible, exchanged with other experts, and above all analyzed the API itself</a:t>
            </a: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76288" lvl="3" indent="-182563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3600" b="1"/>
          </a:p>
        </p:txBody>
      </p:sp>
      <p:sp>
        <p:nvSpPr>
          <p:cNvPr id="13318" name="Espace réservé de la date 1">
            <a:extLst>
              <a:ext uri="{FF2B5EF4-FFF2-40B4-BE49-F238E27FC236}">
                <a16:creationId xmlns:a16="http://schemas.microsoft.com/office/drawing/2014/main" id="{DE88D9C2-DD8A-582B-0F61-92548C0D4268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493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2C722E-B190-1908-B1F9-13BBF41BA83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557195" y="2172648"/>
            <a:ext cx="6643261" cy="2423346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4800"/>
              <a:t>Merci de votre attention</a:t>
            </a:r>
            <a:endParaRPr lang="fr-FR"/>
          </a:p>
        </p:txBody>
      </p:sp>
      <p:sp>
        <p:nvSpPr>
          <p:cNvPr id="34819" name="Espace réservé du texte 2">
            <a:extLst>
              <a:ext uri="{FF2B5EF4-FFF2-40B4-BE49-F238E27FC236}">
                <a16:creationId xmlns:a16="http://schemas.microsoft.com/office/drawing/2014/main" id="{D98A35F9-D452-4FC4-C296-482E7F441814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546475" y="4606926"/>
            <a:ext cx="5970588" cy="836613"/>
          </a:xfrm>
        </p:spPr>
        <p:txBody>
          <a:bodyPr/>
          <a:lstStyle/>
          <a:p>
            <a:pPr eaLnBrk="1" hangingPunct="1"/>
            <a:endParaRPr lang="fr-FR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951D25-3BF1-6873-3D40-FB1CE50AF9C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34821" name="Espace réservé du numéro de diapositive 5">
            <a:extLst>
              <a:ext uri="{FF2B5EF4-FFF2-40B4-BE49-F238E27FC236}">
                <a16:creationId xmlns:a16="http://schemas.microsoft.com/office/drawing/2014/main" id="{6DC057BC-20F1-CDB3-0CAD-AC8A354BCF0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D4B952C-0004-4D55-823C-D8EA9D8295D6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40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34822" name="Espace réservé de la date 2">
            <a:extLst>
              <a:ext uri="{FF2B5EF4-FFF2-40B4-BE49-F238E27FC236}">
                <a16:creationId xmlns:a16="http://schemas.microsoft.com/office/drawing/2014/main" id="{57F8F60A-40A3-7CAC-8E1B-BA4E1B596535}"/>
              </a:ext>
            </a:extLst>
          </p:cNvPr>
          <p:cNvSpPr>
            <a:spLocks noGrp="1" noChangeArrowheads="1"/>
          </p:cNvSpPr>
          <p:nvPr>
            <p:ph type="dt" sz="quarter" idx="10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74F96DB-E9A5-51EF-BD28-0C2961E7FF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TOMP-API </a:t>
            </a:r>
            <a:r>
              <a:rPr lang="fr-FR" sz="3600" err="1"/>
              <a:t>Presentation</a:t>
            </a:r>
            <a:endParaRPr lang="fr-FR" sz="3600"/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563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/>
              <a:t>TOMP-API </a:t>
            </a:r>
            <a:r>
              <a:rPr lang="fr-FR" altLang="fr-FR" sz="2400" b="1" err="1"/>
              <a:t>allows</a:t>
            </a:r>
            <a:r>
              <a:rPr lang="fr-FR" altLang="fr-FR" sz="2400" b="1"/>
              <a:t> to </a:t>
            </a:r>
            <a:r>
              <a:rPr lang="fr-FR" altLang="fr-FR" sz="2400" b="1" err="1">
                <a:solidFill>
                  <a:srgbClr val="FF0000"/>
                </a:solidFill>
              </a:rPr>
              <a:t>inquire</a:t>
            </a:r>
            <a:r>
              <a:rPr lang="fr-FR" altLang="fr-FR" sz="2400" b="1">
                <a:solidFill>
                  <a:srgbClr val="FF0000"/>
                </a:solidFill>
              </a:rPr>
              <a:t> </a:t>
            </a:r>
            <a:r>
              <a:rPr lang="fr-FR" altLang="fr-FR" sz="2400" b="1" err="1">
                <a:solidFill>
                  <a:srgbClr val="FF0000"/>
                </a:solidFill>
              </a:rPr>
              <a:t>prices</a:t>
            </a:r>
            <a:r>
              <a:rPr lang="fr-FR" altLang="fr-FR" sz="2400" b="1">
                <a:solidFill>
                  <a:srgbClr val="FF0000"/>
                </a:solidFill>
              </a:rPr>
              <a:t>, </a:t>
            </a:r>
            <a:r>
              <a:rPr lang="fr-FR" altLang="fr-FR" sz="2400" b="1" err="1">
                <a:solidFill>
                  <a:srgbClr val="FF0000"/>
                </a:solidFill>
              </a:rPr>
              <a:t>confirm</a:t>
            </a:r>
            <a:r>
              <a:rPr lang="fr-FR" altLang="fr-FR" sz="2400" b="1">
                <a:solidFill>
                  <a:srgbClr val="FF0000"/>
                </a:solidFill>
              </a:rPr>
              <a:t> </a:t>
            </a:r>
            <a:r>
              <a:rPr lang="fr-FR" altLang="fr-FR" sz="2400" b="1" err="1">
                <a:solidFill>
                  <a:srgbClr val="FF0000"/>
                </a:solidFill>
              </a:rPr>
              <a:t>availability</a:t>
            </a:r>
            <a:r>
              <a:rPr lang="fr-FR" altLang="fr-FR" sz="2400" b="1">
                <a:solidFill>
                  <a:srgbClr val="FF0000"/>
                </a:solidFill>
              </a:rPr>
              <a:t> of </a:t>
            </a:r>
            <a:r>
              <a:rPr lang="fr-FR" altLang="fr-FR" sz="2400" b="1" err="1">
                <a:solidFill>
                  <a:srgbClr val="FF0000"/>
                </a:solidFill>
              </a:rPr>
              <a:t>offers</a:t>
            </a:r>
            <a:r>
              <a:rPr lang="fr-FR" altLang="fr-FR" sz="2400" b="1">
                <a:solidFill>
                  <a:srgbClr val="FF0000"/>
                </a:solidFill>
              </a:rPr>
              <a:t> and to book </a:t>
            </a:r>
          </a:p>
          <a:p>
            <a:pPr marL="228600" lvl="1" indent="-182563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fr-FR" sz="2200" b="1"/>
              <a:t>TO–MP API = </a:t>
            </a:r>
            <a:r>
              <a:rPr lang="en-US" altLang="fr-FR" sz="2200" b="1">
                <a:solidFill>
                  <a:srgbClr val="FF0000"/>
                </a:solidFill>
              </a:rPr>
              <a:t>T</a:t>
            </a:r>
            <a:r>
              <a:rPr lang="en-US" altLang="fr-FR" sz="2200" b="1"/>
              <a:t>ransport </a:t>
            </a:r>
            <a:r>
              <a:rPr lang="en-US" altLang="fr-FR" sz="2200" b="1">
                <a:solidFill>
                  <a:srgbClr val="FF0000"/>
                </a:solidFill>
              </a:rPr>
              <a:t>O</a:t>
            </a:r>
            <a:r>
              <a:rPr lang="en-US" altLang="fr-FR" sz="2200" b="1"/>
              <a:t>perator to </a:t>
            </a:r>
            <a:r>
              <a:rPr lang="en-US" altLang="fr-FR" sz="2200" b="1" err="1">
                <a:solidFill>
                  <a:srgbClr val="FF0000"/>
                </a:solidFill>
              </a:rPr>
              <a:t>M</a:t>
            </a:r>
            <a:r>
              <a:rPr lang="en-US" altLang="fr-FR" sz="2200" b="1" err="1"/>
              <a:t>aaS</a:t>
            </a:r>
            <a:r>
              <a:rPr lang="en-US" altLang="fr-FR" sz="2200" b="1"/>
              <a:t> </a:t>
            </a:r>
            <a:r>
              <a:rPr lang="en-US" altLang="fr-FR" sz="2200" b="1">
                <a:solidFill>
                  <a:srgbClr val="FF0000"/>
                </a:solidFill>
              </a:rPr>
              <a:t>P</a:t>
            </a:r>
            <a:r>
              <a:rPr lang="en-US" altLang="fr-FR" sz="2200" b="1"/>
              <a:t>rovider API</a:t>
            </a:r>
          </a:p>
          <a:p>
            <a:pPr marL="502920" lvl="2" indent="-182563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FR" altLang="fr-FR" sz="2200" b="1"/>
          </a:p>
          <a:p>
            <a:pPr marL="228600" lvl="1" indent="-182563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FR" altLang="fr-FR" sz="2400" b="1"/>
          </a:p>
          <a:p>
            <a:pPr marL="228600" lvl="1" indent="-182563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 err="1"/>
              <a:t>Github</a:t>
            </a:r>
            <a:r>
              <a:rPr lang="fr-FR" altLang="fr-FR" sz="2400" b="1"/>
              <a:t> repository </a:t>
            </a:r>
            <a:r>
              <a:rPr lang="fr-FR" altLang="fr-FR" sz="1400" i="1"/>
              <a:t>(</a:t>
            </a:r>
            <a:r>
              <a:rPr lang="fr-FR" altLang="fr-FR" sz="1400" i="1">
                <a:hlinkClick r:id="rId8"/>
              </a:rPr>
              <a:t>https://github.com/TOMP-WG/TOMP-API</a:t>
            </a:r>
            <a:r>
              <a:rPr lang="fr-FR" altLang="fr-FR" sz="1400" i="1"/>
              <a:t> )</a:t>
            </a:r>
            <a:endParaRPr lang="fr-FR" altLang="fr-FR" sz="2400" i="1"/>
          </a:p>
          <a:p>
            <a:pPr marL="501650" lvl="2" indent="-182563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fr-FR" altLang="fr-FR" sz="2200" b="1"/>
              <a:t>TOMP-</a:t>
            </a:r>
            <a:r>
              <a:rPr lang="fr-FR" altLang="fr-FR" sz="2200" b="1" err="1"/>
              <a:t>API.yaml</a:t>
            </a:r>
            <a:r>
              <a:rPr lang="fr-FR" altLang="fr-FR" sz="2200" b="1"/>
              <a:t> : </a:t>
            </a:r>
            <a:r>
              <a:rPr lang="fr-FR" altLang="fr-FR" sz="2200" b="1" err="1"/>
              <a:t>Swagger</a:t>
            </a:r>
            <a:r>
              <a:rPr lang="fr-FR" altLang="fr-FR" sz="2200" b="1"/>
              <a:t> </a:t>
            </a:r>
            <a:r>
              <a:rPr lang="fr-FR" altLang="fr-FR" sz="2200" b="1" err="1"/>
              <a:t>defining</a:t>
            </a:r>
            <a:r>
              <a:rPr lang="fr-FR" altLang="fr-FR" sz="2200" b="1"/>
              <a:t> the API</a:t>
            </a:r>
          </a:p>
          <a:p>
            <a:pPr marL="501650" lvl="2" indent="-182563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fr-FR" altLang="fr-FR" sz="2200" b="1"/>
              <a:t>UML (</a:t>
            </a:r>
            <a:r>
              <a:rPr lang="fr-FR" altLang="fr-FR" sz="2200" b="1" err="1"/>
              <a:t>plantuml</a:t>
            </a:r>
            <a:r>
              <a:rPr lang="fr-FR" altLang="fr-FR" sz="2200" b="1"/>
              <a:t>) : </a:t>
            </a:r>
            <a:r>
              <a:rPr lang="fr-FR" altLang="fr-FR" sz="2200" b="1" err="1"/>
              <a:t>diagrams</a:t>
            </a:r>
            <a:r>
              <a:rPr lang="fr-FR" altLang="fr-FR" sz="2200" b="1"/>
              <a:t> of </a:t>
            </a:r>
            <a:r>
              <a:rPr lang="fr-FR" altLang="fr-FR" sz="2200" b="1" err="1"/>
              <a:t>sequences</a:t>
            </a:r>
            <a:endParaRPr lang="fr-FR" altLang="fr-FR" sz="2200" b="1"/>
          </a:p>
          <a:p>
            <a:pPr marL="501650" lvl="2" indent="-182563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fr-FR" altLang="fr-FR" sz="2200" b="1" err="1"/>
              <a:t>Many</a:t>
            </a:r>
            <a:r>
              <a:rPr lang="fr-FR" altLang="fr-FR" sz="2200" b="1"/>
              <a:t> documents (not </a:t>
            </a:r>
            <a:r>
              <a:rPr lang="fr-FR" altLang="fr-FR" sz="2200" b="1" err="1"/>
              <a:t>always</a:t>
            </a:r>
            <a:r>
              <a:rPr lang="fr-FR" altLang="fr-FR" sz="2200" b="1"/>
              <a:t> </a:t>
            </a:r>
            <a:r>
              <a:rPr lang="fr-FR" altLang="fr-FR" sz="2200" b="1" err="1"/>
              <a:t>recent</a:t>
            </a:r>
            <a:r>
              <a:rPr lang="fr-FR" altLang="fr-FR" sz="2200" b="1"/>
              <a:t>), </a:t>
            </a:r>
            <a:r>
              <a:rPr lang="fr-FR" altLang="fr-FR" sz="2200" b="1" err="1"/>
              <a:t>including</a:t>
            </a:r>
            <a:r>
              <a:rPr lang="fr-FR" altLang="fr-FR" sz="2200" b="1"/>
              <a:t> </a:t>
            </a:r>
            <a:r>
              <a:rPr lang="fr-FR" altLang="fr-FR" sz="2200" b="1" err="1"/>
              <a:t>summaries</a:t>
            </a:r>
            <a:r>
              <a:rPr lang="fr-FR" altLang="fr-FR" sz="2200" b="1"/>
              <a:t> of the </a:t>
            </a:r>
            <a:r>
              <a:rPr lang="fr-FR" altLang="fr-FR" sz="2200" b="1" err="1"/>
              <a:t>working</a:t>
            </a:r>
            <a:r>
              <a:rPr lang="fr-FR" altLang="fr-FR" sz="2200" b="1"/>
              <a:t> group</a:t>
            </a:r>
          </a:p>
          <a:p>
            <a:pPr marL="501650" lvl="2" indent="-182563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fr-FR" altLang="fr-FR" sz="2200" b="1" err="1"/>
              <a:t>Some</a:t>
            </a:r>
            <a:r>
              <a:rPr lang="fr-FR" altLang="fr-FR" sz="2200" b="1"/>
              <a:t> </a:t>
            </a:r>
            <a:r>
              <a:rPr lang="fr-FR" altLang="fr-FR" sz="2200" b="1" err="1"/>
              <a:t>examples</a:t>
            </a:r>
            <a:r>
              <a:rPr lang="fr-FR" altLang="fr-FR" sz="2200" b="1"/>
              <a:t> (4)</a:t>
            </a:r>
          </a:p>
          <a:p>
            <a:pPr marL="501650" lvl="2" indent="-182563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fr-FR" altLang="fr-FR" sz="2200" i="1"/>
              <a:t>Note: les versions sont développées dans des branches dédiées et identifiée par des tag</a:t>
            </a:r>
          </a:p>
          <a:p>
            <a:pPr marL="501650" lvl="2" indent="-182563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endParaRPr lang="fr-FR" altLang="fr-FR" sz="2200" b="1"/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BFD059-560E-3554-F4CC-CD4B7146F5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328248" y="2132856"/>
            <a:ext cx="3488848" cy="17253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3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/>
              <a:t>API</a:t>
            </a:r>
            <a:endParaRPr lang="en-US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fr-FR" sz="2400"/>
              <a:t>Open-API 3.0 </a:t>
            </a:r>
            <a:r>
              <a:rPr lang="fr-FR" sz="1600" i="1"/>
              <a:t>(</a:t>
            </a:r>
            <a:r>
              <a:rPr lang="fr-FR" sz="1600" i="1">
                <a:hlinkClick r:id="rId7"/>
              </a:rPr>
              <a:t>https://swagger.io/specification</a:t>
            </a:r>
            <a:r>
              <a:rPr lang="fr-FR" sz="1600" i="1"/>
              <a:t> ) </a:t>
            </a:r>
            <a:endParaRPr lang="fr-FR" sz="2400" i="1"/>
          </a:p>
          <a:p>
            <a:pPr marL="935990" lvl="3" indent="-342900">
              <a:lnSpc>
                <a:spcPct val="9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" sz="2000"/>
              <a:t>Programming Interface Description Standard</a:t>
            </a:r>
            <a:r>
              <a:rPr lang="fr-FR" sz="2200"/>
              <a:t> (HTTP REST)</a:t>
            </a:r>
          </a:p>
          <a:p>
            <a:pPr marL="935990" lvl="3" indent="-342900">
              <a:lnSpc>
                <a:spcPct val="9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2000" err="1"/>
              <a:t>Swagger</a:t>
            </a:r>
            <a:r>
              <a:rPr lang="fr-FR" altLang="fr-FR" sz="2000"/>
              <a:t> (or « </a:t>
            </a:r>
            <a:r>
              <a:rPr lang="fr-FR" altLang="fr-FR" sz="2000" err="1"/>
              <a:t>specification</a:t>
            </a:r>
            <a:r>
              <a:rPr lang="fr-FR" altLang="fr-FR" sz="2000"/>
              <a:t> </a:t>
            </a:r>
            <a:r>
              <a:rPr lang="fr-FR" altLang="fr-FR" sz="2000" err="1"/>
              <a:t>OpenAPI</a:t>
            </a:r>
            <a:r>
              <a:rPr lang="fr-FR" altLang="fr-FR" sz="2000"/>
              <a:t> ») in YAML format (and not JSON) - </a:t>
            </a:r>
            <a:r>
              <a:rPr lang="fr-FR" altLang="fr-FR" sz="2000" err="1"/>
              <a:t>authorises</a:t>
            </a:r>
            <a:r>
              <a:rPr lang="fr-FR" altLang="fr-FR" sz="2000"/>
              <a:t> </a:t>
            </a:r>
            <a:r>
              <a:rPr lang="fr-FR" altLang="fr-FR" sz="2000" err="1"/>
              <a:t>comments</a:t>
            </a:r>
            <a:r>
              <a:rPr lang="fr-FR" altLang="fr-FR" sz="2000"/>
              <a:t> (</a:t>
            </a:r>
            <a:r>
              <a:rPr lang="fr-FR" altLang="fr-FR" sz="2000">
                <a:latin typeface="Trebuchet MS"/>
              </a:rPr>
              <a:t>not </a:t>
            </a:r>
            <a:r>
              <a:rPr lang="fr-FR" altLang="fr-FR" sz="2000" err="1">
                <a:latin typeface="Trebuchet MS"/>
              </a:rPr>
              <a:t>much</a:t>
            </a:r>
            <a:r>
              <a:rPr lang="fr-FR" altLang="fr-FR" sz="2000">
                <a:latin typeface="Trebuchet MS"/>
              </a:rPr>
              <a:t> </a:t>
            </a:r>
            <a:r>
              <a:rPr lang="fr-FR" altLang="fr-FR" sz="2000" err="1">
                <a:latin typeface="Trebuchet MS"/>
              </a:rPr>
              <a:t>used</a:t>
            </a:r>
            <a:r>
              <a:rPr lang="fr-FR" altLang="fr-FR" sz="2000">
                <a:latin typeface="Trebuchet MS"/>
              </a:rPr>
              <a:t> in the end</a:t>
            </a:r>
            <a:r>
              <a:rPr lang="fr-FR" altLang="fr-FR" sz="2000"/>
              <a:t>)</a:t>
            </a:r>
          </a:p>
          <a:p>
            <a:pPr marL="935990" lvl="3" indent="-342900">
              <a:lnSpc>
                <a:spcPct val="9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fr-FR" altLang="fr-FR" sz="2000"/>
          </a:p>
          <a:p>
            <a:pPr marL="935990" lvl="3" indent="-342900">
              <a:lnSpc>
                <a:spcPct val="9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2000" err="1"/>
              <a:t>Actual</a:t>
            </a:r>
            <a:r>
              <a:rPr lang="fr-FR" altLang="fr-FR" sz="2000"/>
              <a:t> Version 1.4 of TOMP API (</a:t>
            </a:r>
            <a:r>
              <a:rPr lang="fr-FR" altLang="fr-FR" sz="2000" err="1"/>
              <a:t>used</a:t>
            </a:r>
            <a:r>
              <a:rPr lang="fr-FR" altLang="fr-FR" sz="2000"/>
              <a:t> for </a:t>
            </a:r>
            <a:r>
              <a:rPr lang="fr-FR" altLang="fr-FR" sz="2000" err="1"/>
              <a:t>this</a:t>
            </a:r>
            <a:r>
              <a:rPr lang="fr-FR" altLang="fr-FR" sz="2000"/>
              <a:t> </a:t>
            </a:r>
            <a:r>
              <a:rPr lang="fr-FR" altLang="fr-FR" sz="2000" err="1"/>
              <a:t>analysis</a:t>
            </a:r>
            <a:r>
              <a:rPr lang="fr-FR" altLang="fr-FR" sz="2000"/>
              <a:t>)</a:t>
            </a:r>
          </a:p>
          <a:p>
            <a:pPr marL="935990" lvl="3" indent="-342900">
              <a:lnSpc>
                <a:spcPct val="9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This </a:t>
            </a:r>
            <a:r>
              <a:rPr lang="fr-FR" sz="2000" err="1">
                <a:ea typeface="+mn-lt"/>
                <a:cs typeface="+mn-lt"/>
              </a:rPr>
              <a:t>is</a:t>
            </a:r>
            <a:r>
              <a:rPr lang="fr-FR" sz="2000">
                <a:ea typeface="+mn-lt"/>
                <a:cs typeface="+mn-lt"/>
              </a:rPr>
              <a:t> the </a:t>
            </a:r>
            <a:r>
              <a:rPr lang="fr-FR" sz="2000" err="1">
                <a:ea typeface="+mn-lt"/>
                <a:cs typeface="+mn-lt"/>
              </a:rPr>
              <a:t>heart</a:t>
            </a:r>
            <a:r>
              <a:rPr lang="fr-FR" sz="2000">
                <a:ea typeface="+mn-lt"/>
                <a:cs typeface="+mn-lt"/>
              </a:rPr>
              <a:t> of the </a:t>
            </a:r>
            <a:r>
              <a:rPr lang="fr-FR" sz="2000" err="1">
                <a:ea typeface="+mn-lt"/>
                <a:cs typeface="+mn-lt"/>
              </a:rPr>
              <a:t>technical</a:t>
            </a:r>
            <a:r>
              <a:rPr lang="fr-FR" sz="2000">
                <a:ea typeface="+mn-lt"/>
                <a:cs typeface="+mn-lt"/>
              </a:rPr>
              <a:t> </a:t>
            </a:r>
            <a:r>
              <a:rPr lang="fr-FR" sz="2000" err="1">
                <a:ea typeface="+mn-lt"/>
                <a:cs typeface="+mn-lt"/>
              </a:rPr>
              <a:t>implementation</a:t>
            </a:r>
            <a:r>
              <a:rPr lang="fr-FR" sz="2000">
                <a:ea typeface="+mn-lt"/>
                <a:cs typeface="+mn-lt"/>
              </a:rPr>
              <a:t> of</a:t>
            </a:r>
            <a:r>
              <a:rPr lang="fr-FR" altLang="fr-FR" sz="2000"/>
              <a:t> TOMP-API</a:t>
            </a:r>
          </a:p>
          <a:p>
            <a:pPr marL="935990" lvl="3" indent="-342900">
              <a:lnSpc>
                <a:spcPct val="9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fr-FR" altLang="fr-FR" sz="2000"/>
          </a:p>
          <a:p>
            <a:pPr marL="935990" lvl="3" indent="-342900">
              <a:lnSpc>
                <a:spcPct val="9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" sz="2000"/>
              <a:t>Online visualization too</a:t>
            </a:r>
            <a:r>
              <a:rPr lang="en" sz="2000">
                <a:latin typeface="Consolas"/>
              </a:rPr>
              <a:t>l</a:t>
            </a:r>
            <a:br>
              <a:rPr lang="fr-FR" altLang="fr-FR" sz="2000"/>
            </a:br>
            <a:r>
              <a:rPr lang="fr-FR" altLang="fr-FR" sz="2000"/>
              <a:t> </a:t>
            </a:r>
            <a:r>
              <a:rPr lang="fr-FR" altLang="fr-FR" sz="1200">
                <a:hlinkClick r:id="rId8"/>
              </a:rPr>
              <a:t>https://app.swaggerhub.com/apis/TOMP-API-WG/transport-operator_maas_provider_api/1.4.0</a:t>
            </a:r>
            <a:r>
              <a:rPr lang="fr-FR" altLang="fr-FR" sz="1200"/>
              <a:t> </a:t>
            </a:r>
          </a:p>
          <a:p>
            <a:pPr marL="935990" lvl="3" indent="-342900">
              <a:lnSpc>
                <a:spcPct val="9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fr-FR" altLang="fr-FR" sz="200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51AA547-7EFA-A46B-FE6B-B22B06A00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tre 4">
            <a:extLst>
              <a:ext uri="{FF2B5EF4-FFF2-40B4-BE49-F238E27FC236}">
                <a16:creationId xmlns:a16="http://schemas.microsoft.com/office/drawing/2014/main" id="{D2B30C4D-A9A2-F8AF-9BCE-7BD1AEDB9C24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880592" y="125017"/>
            <a:ext cx="10032437" cy="578931"/>
          </a:xfrm>
          <a:prstGeom prst="rect">
            <a:avLst/>
          </a:prstGeom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TOMP-API </a:t>
            </a:r>
            <a:r>
              <a:rPr lang="fr-FR" sz="3600" err="1"/>
              <a:t>Presentation</a:t>
            </a:r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1318208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3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8BBD06A-2EF2-A6EA-3B71-1F4FF510EE0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791743" y="981076"/>
            <a:ext cx="6670625" cy="5256236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</p:pic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563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/>
              <a:t>Code YAML</a:t>
            </a:r>
            <a:endParaRPr lang="fr-FR" altLang="fr-FR" sz="1200"/>
          </a:p>
          <a:p>
            <a:pPr marL="936307" lvl="3" indent="-342900">
              <a:lnSpc>
                <a:spcPct val="9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fr-FR" altLang="fr-FR" sz="2000"/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58C24402-BEC3-24D3-DC5D-1E7A69DB727A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1880592" y="125017"/>
            <a:ext cx="10032437" cy="578931"/>
          </a:xfrm>
          <a:prstGeom prst="rect">
            <a:avLst/>
          </a:prstGeom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TOMP-API </a:t>
            </a:r>
            <a:r>
              <a:rPr lang="fr-FR" sz="3600" err="1"/>
              <a:t>Presentation</a:t>
            </a:r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87502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8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3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/>
              <a:t>Visualisation on app.swaggerhub.com</a:t>
            </a:r>
            <a:endParaRPr lang="en-US"/>
          </a:p>
          <a:p>
            <a:pPr marL="935990" lvl="3" indent="-342900">
              <a:lnSpc>
                <a:spcPct val="9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fr-FR" altLang="fr-FR" sz="200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7922CDD-C9E9-E990-4BD8-A83280F8ACB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548125" y="1518083"/>
            <a:ext cx="9095749" cy="5019243"/>
          </a:xfrm>
          <a:prstGeom prst="rect">
            <a:avLst/>
          </a:prstGeom>
        </p:spPr>
      </p:pic>
      <p:sp>
        <p:nvSpPr>
          <p:cNvPr id="8" name="Titre 4">
            <a:extLst>
              <a:ext uri="{FF2B5EF4-FFF2-40B4-BE49-F238E27FC236}">
                <a16:creationId xmlns:a16="http://schemas.microsoft.com/office/drawing/2014/main" id="{247098C8-99F6-1FA2-234A-484EECD928CD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1880592" y="125017"/>
            <a:ext cx="10032437" cy="578931"/>
          </a:xfrm>
          <a:prstGeom prst="rect">
            <a:avLst/>
          </a:prstGeom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TOMP-API </a:t>
            </a:r>
            <a:r>
              <a:rPr lang="fr-FR" sz="3600" err="1"/>
              <a:t>Presentation</a:t>
            </a:r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2805267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2A2E3-9212-AC7A-FF6F-6DB3666CEB3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TOMP API</a:t>
            </a:r>
          </a:p>
        </p:txBody>
      </p:sp>
      <p:sp>
        <p:nvSpPr>
          <p:cNvPr id="15363" name="Espace réservé du numéro de diapositive 3">
            <a:extLst>
              <a:ext uri="{FF2B5EF4-FFF2-40B4-BE49-F238E27FC236}">
                <a16:creationId xmlns:a16="http://schemas.microsoft.com/office/drawing/2014/main" id="{0EF448FE-E5BE-2841-6B2F-50D3DCF3D87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300"/>
              </a:spcAft>
              <a:buClr>
                <a:srgbClr val="595959"/>
              </a:buClr>
              <a:buSzPct val="130000"/>
              <a:buFont typeface="Wingdings" panose="05000000000000000000" pitchFamily="2" charset="2"/>
              <a:buChar char="§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95944A-CB80-4783-BE40-B63E3046F191}" type="slidenum">
              <a:rPr lang="fr-BE" altLang="fr-FR" sz="1200">
                <a:solidFill>
                  <a:srgbClr val="7F7F7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9</a:t>
            </a:fld>
            <a:endParaRPr lang="fr-BE" altLang="fr-FR" sz="1200">
              <a:solidFill>
                <a:srgbClr val="7F7F7F"/>
              </a:solidFill>
            </a:endParaRPr>
          </a:p>
        </p:txBody>
      </p:sp>
      <p:sp>
        <p:nvSpPr>
          <p:cNvPr id="15365" name="Espace réservé du contenu 5">
            <a:extLst>
              <a:ext uri="{FF2B5EF4-FFF2-40B4-BE49-F238E27FC236}">
                <a16:creationId xmlns:a16="http://schemas.microsoft.com/office/drawing/2014/main" id="{96707DC2-063B-50EA-50F4-E1E490F45411}"/>
              </a:ext>
            </a:extLst>
          </p:cNvPr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703388" y="981076"/>
            <a:ext cx="8640762" cy="5400675"/>
          </a:xfrm>
        </p:spPr>
        <p:txBody>
          <a:bodyPr/>
          <a:lstStyle/>
          <a:p>
            <a:pPr marL="228600" lvl="1" indent="-182245">
              <a:lnSpc>
                <a:spcPct val="90000"/>
              </a:lnSpc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2400" b="1"/>
              <a:t>Interaction </a:t>
            </a:r>
            <a:r>
              <a:rPr lang="fr-FR" altLang="fr-FR" sz="2400" b="1" err="1"/>
              <a:t>diagram</a:t>
            </a:r>
            <a:r>
              <a:rPr lang="fr-FR" altLang="fr-FR" sz="2400" b="1"/>
              <a:t> </a:t>
            </a:r>
            <a:r>
              <a:rPr lang="fr-FR" altLang="fr-FR" sz="2400" b="1" err="1"/>
              <a:t>PlantUML</a:t>
            </a:r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en" sz="2200"/>
              <a:t>It is possible to define the action sequences for the selected use cases, and therefore the main TOMP API services</a:t>
            </a:r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en" sz="2200"/>
              <a:t>Doesn't seem to be regularly updated</a:t>
            </a:r>
            <a:endParaRPr lang="fr-FR" altLang="fr-FR" sz="2200" b="1"/>
          </a:p>
          <a:p>
            <a:pPr marL="501650" lvl="2" indent="-182245">
              <a:lnSpc>
                <a:spcPct val="90000"/>
              </a:lnSpc>
              <a:spcAft>
                <a:spcPct val="0"/>
              </a:spcAft>
              <a:buFont typeface="Wingdings" pitchFamily="2" charset="2"/>
              <a:buChar char="§"/>
            </a:pPr>
            <a:r>
              <a:rPr lang="fr-FR" altLang="fr-FR" sz="2200" b="1"/>
              <a:t>Non compatible </a:t>
            </a:r>
            <a:r>
              <a:rPr lang="fr-FR" altLang="fr-FR" sz="2200" b="1" err="1"/>
              <a:t>with</a:t>
            </a:r>
            <a:r>
              <a:rPr lang="fr-FR" altLang="fr-FR" sz="2200" b="1"/>
              <a:t> CEN </a:t>
            </a:r>
            <a:r>
              <a:rPr lang="fr-FR" altLang="fr-FR" sz="2200" b="1" err="1"/>
              <a:t>tools</a:t>
            </a:r>
          </a:p>
        </p:txBody>
      </p:sp>
      <p:sp>
        <p:nvSpPr>
          <p:cNvPr id="15366" name="Espace réservé de la date 1">
            <a:extLst>
              <a:ext uri="{FF2B5EF4-FFF2-40B4-BE49-F238E27FC236}">
                <a16:creationId xmlns:a16="http://schemas.microsoft.com/office/drawing/2014/main" id="{DE12A2EB-E191-A12D-8D59-9CC5C250EA6E}"/>
              </a:ext>
            </a:extLst>
          </p:cNvPr>
          <p:cNvSpPr>
            <a:spLocks noGrp="1" noChangeArrowheads="1"/>
          </p:cNvSpPr>
          <p:nvPr>
            <p:ph type="dt" sz="quarter" idx="14"/>
            <p:custDataLst>
              <p:tags r:id="rId4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>
                <a:solidFill>
                  <a:srgbClr val="7F7F7F"/>
                </a:solidFill>
              </a:rPr>
              <a:t>Mars 2023</a:t>
            </a:r>
            <a:endParaRPr lang="fr-BE" altLang="fr-FR">
              <a:solidFill>
                <a:srgbClr val="7F7F7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8305498-8EFF-DD55-DB20-9D4F338252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88" t="3005" r="3844" b="4178"/>
          <a:stretch/>
        </p:blipFill>
        <p:spPr>
          <a:xfrm>
            <a:off x="10344150" y="692696"/>
            <a:ext cx="1577329" cy="252403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FDA1BFB-1276-AB4E-42C2-DC44753BF9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1744" y="3395629"/>
            <a:ext cx="8184232" cy="273877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3476CAD-A3E2-E636-34EC-890F22FF3A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024" y="3189730"/>
            <a:ext cx="3376612" cy="3458424"/>
          </a:xfrm>
          <a:prstGeom prst="rect">
            <a:avLst/>
          </a:prstGeom>
        </p:spPr>
      </p:pic>
      <p:sp>
        <p:nvSpPr>
          <p:cNvPr id="8" name="Titre 4">
            <a:extLst>
              <a:ext uri="{FF2B5EF4-FFF2-40B4-BE49-F238E27FC236}">
                <a16:creationId xmlns:a16="http://schemas.microsoft.com/office/drawing/2014/main" id="{E7C2503F-46E2-CD8D-FBD0-13ABDB8C1431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880592" y="125017"/>
            <a:ext cx="10032437" cy="578931"/>
          </a:xfrm>
          <a:prstGeom prst="rect">
            <a:avLst/>
          </a:prstGeom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anose="02040502050405020303" pitchFamily="18" charset="0"/>
              <a:defRPr sz="4600" b="1">
                <a:solidFill>
                  <a:schemeClr val="tx1"/>
                </a:solidFill>
                <a:latin typeface="Trebuchet MS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fr-FR" sz="3600"/>
              <a:t>TOMP-API </a:t>
            </a:r>
            <a:r>
              <a:rPr lang="fr-FR" sz="3600" err="1"/>
              <a:t>Presntation</a:t>
            </a:r>
          </a:p>
        </p:txBody>
      </p:sp>
    </p:spTree>
    <p:extLst>
      <p:ext uri="{BB962C8B-B14F-4D97-AF65-F5344CB8AC3E}">
        <p14:creationId xmlns:p14="http://schemas.microsoft.com/office/powerpoint/2010/main" val="16993798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Sillage">
  <a:themeElements>
    <a:clrScheme name="Jaune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Sillage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illage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6B981FAAFB4349A28B03AB4EEECF9F" ma:contentTypeVersion="18" ma:contentTypeDescription="Create a new document." ma:contentTypeScope="" ma:versionID="cd8b1af89b2727648958987c22087031">
  <xsd:schema xmlns:xsd="http://www.w3.org/2001/XMLSchema" xmlns:xs="http://www.w3.org/2001/XMLSchema" xmlns:p="http://schemas.microsoft.com/office/2006/metadata/properties" xmlns:ns2="4ea66b1c-fa60-4493-a86c-b420df37761a" xmlns:ns3="322c47a9-7cf9-4f39-ba36-4bf679c08fb0" targetNamespace="http://schemas.microsoft.com/office/2006/metadata/properties" ma:root="true" ma:fieldsID="c374eb988db3608f30662f96a23879a0" ns2:_="" ns3:_="">
    <xsd:import namespace="4ea66b1c-fa60-4493-a86c-b420df37761a"/>
    <xsd:import namespace="322c47a9-7cf9-4f39-ba36-4bf679c08fb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note" minOccurs="0"/>
                <xsd:element ref="ns3:lcf76f155ced4ddcb4097134ff3c332f" minOccurs="0"/>
                <xsd:element ref="ns2:TaxCatchAll" minOccurs="0"/>
                <xsd:element ref="ns3:MediaServiceLocation" minOccurs="0"/>
                <xsd:element ref="ns3:Date_x002f_Heur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a66b1c-fa60-4493-a86c-b420df37761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17dfd69-ad1a-4b80-a735-177bb10dea14}" ma:internalName="TaxCatchAll" ma:showField="CatchAllData" ma:web="4ea66b1c-fa60-4493-a86c-b420df3776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2c47a9-7cf9-4f39-ba36-4bf679c08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note" ma:index="20" nillable="true" ma:displayName="note" ma:format="Dropdown" ma:internalName="note">
      <xsd:simpleType>
        <xsd:restriction base="dms:Text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4381483-150a-4726-b180-307f5f59d1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Date_x002f_Heure" ma:index="25" nillable="true" ma:displayName="Date/Heure" ma:format="DateTime" ma:internalName="Date_x002f_Heur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22c47a9-7cf9-4f39-ba36-4bf679c08fb0">
      <Terms xmlns="http://schemas.microsoft.com/office/infopath/2007/PartnerControls"/>
    </lcf76f155ced4ddcb4097134ff3c332f>
    <TaxCatchAll xmlns="4ea66b1c-fa60-4493-a86c-b420df37761a" xsi:nil="true"/>
    <Date_x002f_Heure xmlns="322c47a9-7cf9-4f39-ba36-4bf679c08fb0" xsi:nil="true"/>
    <note xmlns="322c47a9-7cf9-4f39-ba36-4bf679c08fb0" xsi:nil="true"/>
  </documentManagement>
</p:properties>
</file>

<file path=customXml/itemProps1.xml><?xml version="1.0" encoding="utf-8"?>
<ds:datastoreItem xmlns:ds="http://schemas.openxmlformats.org/officeDocument/2006/customXml" ds:itemID="{9E7B6D40-AF8B-42F9-8DA5-D452B42280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a66b1c-fa60-4493-a86c-b420df37761a"/>
    <ds:schemaRef ds:uri="322c47a9-7cf9-4f39-ba36-4bf679c08f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4DFC03-7B69-435B-BAFF-CF75155FF1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4B7F99-FE1E-4A96-AEE5-1BCBA06B64D0}">
  <ds:schemaRefs>
    <ds:schemaRef ds:uri="12429ecf-a36f-488b-a04f-c2b533cbe017"/>
    <ds:schemaRef ds:uri="79fc4e79-455d-4a37-a6cb-80bebf93903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22c47a9-7cf9-4f39-ba36-4bf679c08fb0"/>
    <ds:schemaRef ds:uri="4ea66b1c-fa60-4493-a86c-b420df37761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Application>Microsoft Office PowerPoint</Application>
  <PresentationFormat>Widescreen</PresentationFormat>
  <Slides>40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Sillage</vt:lpstr>
      <vt:lpstr>Technical and functional analysis of TOMP-API  Mars 2023</vt:lpstr>
      <vt:lpstr>Outline</vt:lpstr>
      <vt:lpstr>Analysis objectives</vt:lpstr>
      <vt:lpstr>Analysis objectives</vt:lpstr>
      <vt:lpstr>TOMP-API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Documentation</vt:lpstr>
      <vt:lpstr>Documentation</vt:lpstr>
      <vt:lpstr>Services TOMP</vt:lpstr>
      <vt:lpstr>Services TOMP</vt:lpstr>
      <vt:lpstr>Les Services TOMP</vt:lpstr>
      <vt:lpstr>System architecture </vt:lpstr>
      <vt:lpstr>Architecture </vt:lpstr>
      <vt:lpstr>System architecture </vt:lpstr>
      <vt:lpstr>System architecture </vt:lpstr>
      <vt:lpstr>PowerPoint Presentation</vt:lpstr>
      <vt:lpstr>Relations with GBFS </vt:lpstr>
      <vt:lpstr>Relations with GBFS </vt:lpstr>
      <vt:lpstr>Relations with GTFS </vt:lpstr>
      <vt:lpstr>Relations with GTFS </vt:lpstr>
      <vt:lpstr>TOMP and the "classic" public trasport </vt:lpstr>
      <vt:lpstr>Position comparing with OJP</vt:lpstr>
      <vt:lpstr>PowerPoint Presentation</vt:lpstr>
      <vt:lpstr>Position comparing with NeTEx </vt:lpstr>
      <vt:lpstr>Position comparing with SIRI</vt:lpstr>
      <vt:lpstr>Replying to key questions</vt:lpstr>
      <vt:lpstr>Replying to key questions</vt:lpstr>
      <vt:lpstr>Replying to key questions </vt:lpstr>
      <vt:lpstr>PowerPoint Presentation</vt:lpstr>
      <vt:lpstr>PowerPoint Presentation</vt:lpstr>
      <vt:lpstr>Conclusion</vt:lpstr>
      <vt:lpstr>Other projects to have in mind</vt:lpstr>
      <vt:lpstr>Other projects to have in mind </vt:lpstr>
      <vt:lpstr>Other projects to have in mind </vt:lpstr>
      <vt:lpstr>Other projects to have in mind 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Christophe</dc:creator>
  <cp:revision>5</cp:revision>
  <cp:lastPrinted>2012-03-06T22:08:39Z</cp:lastPrinted>
  <dcterms:created xsi:type="dcterms:W3CDTF">2011-12-05T18:05:24Z</dcterms:created>
  <dcterms:modified xsi:type="dcterms:W3CDTF">2023-03-29T09:51:30Z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0x0101004CB53608362BA7488730301461EB5441</vt:lpwstr>
  </property>
  <property fmtid="{D5CDD505-2E9C-101B-9397-08002B2CF9AE}" pid="3" name="MediaServiceImageTags">
    <vt:lpwstr/>
  </property>
</Properties>
</file>